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6"/>
  </p:notesMasterIdLst>
  <p:sldIdLst>
    <p:sldId id="436" r:id="rId2"/>
    <p:sldId id="561" r:id="rId3"/>
    <p:sldId id="702" r:id="rId4"/>
    <p:sldId id="699" r:id="rId5"/>
    <p:sldId id="564" r:id="rId6"/>
    <p:sldId id="716" r:id="rId7"/>
    <p:sldId id="718" r:id="rId8"/>
    <p:sldId id="734" r:id="rId9"/>
    <p:sldId id="721" r:id="rId10"/>
    <p:sldId id="724" r:id="rId11"/>
    <p:sldId id="725" r:id="rId12"/>
    <p:sldId id="726" r:id="rId13"/>
    <p:sldId id="728" r:id="rId14"/>
    <p:sldId id="736" r:id="rId15"/>
    <p:sldId id="720" r:id="rId16"/>
    <p:sldId id="722" r:id="rId17"/>
    <p:sldId id="737" r:id="rId18"/>
    <p:sldId id="729" r:id="rId19"/>
    <p:sldId id="730" r:id="rId20"/>
    <p:sldId id="731" r:id="rId21"/>
    <p:sldId id="732" r:id="rId22"/>
    <p:sldId id="733" r:id="rId23"/>
    <p:sldId id="735" r:id="rId24"/>
    <p:sldId id="60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6yHp0HaQQy+jEfuG3WXa1Q==" hashData="xW9ltcrDNL1f6C0KngoY8RDNX/A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18012F"/>
    <a:srgbClr val="FC64D4"/>
    <a:srgbClr val="FFFFFF"/>
    <a:srgbClr val="99D9EA"/>
    <a:srgbClr val="31572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92" autoAdjust="0"/>
    <p:restoredTop sz="88116" autoAdjust="0"/>
  </p:normalViewPr>
  <p:slideViewPr>
    <p:cSldViewPr>
      <p:cViewPr>
        <p:scale>
          <a:sx n="70" d="100"/>
          <a:sy n="70" d="100"/>
        </p:scale>
        <p:origin x="-2028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823DF-4F67-4F47-820C-01F14524E799}" type="datetimeFigureOut">
              <a:rPr lang="en-US" smtClean="0"/>
              <a:pPr/>
              <a:t>11/27/2012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E4B3F2-29B3-4FE1-BCF3-3552B3AFED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4B3F2-29B3-4FE1-BCF3-3552B3AFEDCF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4B3F2-29B3-4FE1-BCF3-3552B3AFEDCF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4B3F2-29B3-4FE1-BCF3-3552B3AFEDCF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4B3F2-29B3-4FE1-BCF3-3552B3AFEDCF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4B3F2-29B3-4FE1-BCF3-3552B3AFEDCF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4B3F2-29B3-4FE1-BCF3-3552B3AFEDCF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4B3F2-29B3-4FE1-BCF3-3552B3AFEDCF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27CE-687B-44BA-A7FB-E839896E3EC0}" type="datetimeFigureOut">
              <a:rPr lang="en-US" smtClean="0"/>
              <a:pPr/>
              <a:t>11/27/2012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F029-02C7-494A-B9B0-1BE14CDC4A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27CE-687B-44BA-A7FB-E839896E3EC0}" type="datetimeFigureOut">
              <a:rPr lang="en-US" smtClean="0"/>
              <a:pPr/>
              <a:t>11/27/2012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F029-02C7-494A-B9B0-1BE14CDC4A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27CE-687B-44BA-A7FB-E839896E3EC0}" type="datetimeFigureOut">
              <a:rPr lang="en-US" smtClean="0"/>
              <a:pPr/>
              <a:t>11/27/2012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F029-02C7-494A-B9B0-1BE14CDC4A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27CE-687B-44BA-A7FB-E839896E3EC0}" type="datetimeFigureOut">
              <a:rPr lang="en-US" smtClean="0"/>
              <a:pPr/>
              <a:t>11/27/2012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F029-02C7-494A-B9B0-1BE14CDC4A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27CE-687B-44BA-A7FB-E839896E3EC0}" type="datetimeFigureOut">
              <a:rPr lang="en-US" smtClean="0"/>
              <a:pPr/>
              <a:t>11/27/2012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F029-02C7-494A-B9B0-1BE14CDC4A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27CE-687B-44BA-A7FB-E839896E3EC0}" type="datetimeFigureOut">
              <a:rPr lang="en-US" smtClean="0"/>
              <a:pPr/>
              <a:t>11/27/2012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F029-02C7-494A-B9B0-1BE14CDC4A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27CE-687B-44BA-A7FB-E839896E3EC0}" type="datetimeFigureOut">
              <a:rPr lang="en-US" smtClean="0"/>
              <a:pPr/>
              <a:t>11/27/2012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F029-02C7-494A-B9B0-1BE14CDC4A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27CE-687B-44BA-A7FB-E839896E3EC0}" type="datetimeFigureOut">
              <a:rPr lang="en-US" smtClean="0"/>
              <a:pPr/>
              <a:t>11/27/2012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F029-02C7-494A-B9B0-1BE14CDC4A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27CE-687B-44BA-A7FB-E839896E3EC0}" type="datetimeFigureOut">
              <a:rPr lang="en-US" smtClean="0"/>
              <a:pPr/>
              <a:t>11/27/2012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F029-02C7-494A-B9B0-1BE14CDC4A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27CE-687B-44BA-A7FB-E839896E3EC0}" type="datetimeFigureOut">
              <a:rPr lang="en-US" smtClean="0"/>
              <a:pPr/>
              <a:t>11/27/2012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F029-02C7-494A-B9B0-1BE14CDC4A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27CE-687B-44BA-A7FB-E839896E3EC0}" type="datetimeFigureOut">
              <a:rPr lang="en-US" smtClean="0"/>
              <a:pPr/>
              <a:t>11/27/2012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F029-02C7-494A-B9B0-1BE14CDC4A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A27CE-687B-44BA-A7FB-E839896E3EC0}" type="datetimeFigureOut">
              <a:rPr lang="en-US" smtClean="0"/>
              <a:pPr/>
              <a:t>11/27/2012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4F029-02C7-494A-B9B0-1BE14CDC4A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Picture1 subscript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5766816"/>
            <a:ext cx="2395728" cy="109118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362200" y="6550223"/>
            <a:ext cx="647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accent1"/>
                </a:solidFill>
              </a:rPr>
              <a:t>Kentucky Center for Mathematics</a:t>
            </a:r>
            <a:r>
              <a:rPr lang="en-US" sz="1400" baseline="0" dirty="0" smtClean="0">
                <a:solidFill>
                  <a:schemeClr val="accent1"/>
                </a:solidFill>
              </a:rPr>
              <a:t>: </a:t>
            </a:r>
            <a:r>
              <a:rPr lang="en-US" sz="1400" b="1" i="0" baseline="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knp.kentuckymathematics.org</a:t>
            </a:r>
            <a:endParaRPr lang="en-US" sz="1400" b="1" i="0" baseline="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3.wav"/><Relationship Id="rId1" Type="http://schemas.openxmlformats.org/officeDocument/2006/relationships/tags" Target="../tags/tag4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audio15.wav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audio16.wav"/><Relationship Id="rId1" Type="http://schemas.openxmlformats.org/officeDocument/2006/relationships/tags" Target="../tags/tag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audio17.wav"/><Relationship Id="rId1" Type="http://schemas.openxmlformats.org/officeDocument/2006/relationships/tags" Target="../tags/tag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audio18.wav"/><Relationship Id="rId1" Type="http://schemas.openxmlformats.org/officeDocument/2006/relationships/tags" Target="../tags/tag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6" Type="http://schemas.openxmlformats.org/officeDocument/2006/relationships/image" Target="../media/image24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openxmlformats.org/officeDocument/2006/relationships/audio" Target="../media/audio21.wav"/><Relationship Id="rId1" Type="http://schemas.openxmlformats.org/officeDocument/2006/relationships/tags" Target="../tags/tag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4.wav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.wav"/><Relationship Id="rId1" Type="http://schemas.openxmlformats.org/officeDocument/2006/relationships/tags" Target="../tags/tag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7.wav"/><Relationship Id="rId1" Type="http://schemas.openxmlformats.org/officeDocument/2006/relationships/tags" Target="../tags/tag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9.wav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2-04-20 at 9.08.54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53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800600"/>
            <a:ext cx="3962400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~PP2742.WAV">
            <a:hlinkClick r:id="" action="ppaction://media"/>
          </p:cNvPr>
          <p:cNvPicPr>
            <a:picLocks noRot="1" noChangeAspect="1"/>
          </p:cNvPicPr>
          <p:nvPr>
            <a:wavAudioFile r:embed="rId1" name="~PP2742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" y="6096000"/>
            <a:ext cx="3886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72243798"/>
      </p:ext>
    </p:extLst>
  </p:cSld>
  <p:clrMapOvr>
    <a:masterClrMapping/>
  </p:clrMapOvr>
  <p:transition advTm="59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Options for Use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S 2296</a:t>
            </a:r>
            <a:endParaRPr lang="en-US" sz="1600" b="1" dirty="0">
              <a:solidFill>
                <a:srgbClr val="315723"/>
              </a:solidFill>
            </a:endParaRPr>
          </a:p>
        </p:txBody>
      </p:sp>
      <p:pic>
        <p:nvPicPr>
          <p:cNvPr id="12" name="Picture 11" descr="2012-11-15 10.32.01.jpg"/>
          <p:cNvPicPr>
            <a:picLocks noChangeAspect="1"/>
          </p:cNvPicPr>
          <p:nvPr/>
        </p:nvPicPr>
        <p:blipFill>
          <a:blip r:embed="rId3" cstate="print"/>
          <a:srcRect r="12245"/>
          <a:stretch>
            <a:fillRect/>
          </a:stretch>
        </p:blipFill>
        <p:spPr>
          <a:xfrm>
            <a:off x="0" y="1295400"/>
            <a:ext cx="3276600" cy="2800350"/>
          </a:xfrm>
          <a:prstGeom prst="rect">
            <a:avLst/>
          </a:prstGeom>
        </p:spPr>
      </p:pic>
      <p:pic>
        <p:nvPicPr>
          <p:cNvPr id="13" name="Picture 12" descr="2012-11-15 10.29.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8400" y="4286250"/>
            <a:ext cx="3429000" cy="2571750"/>
          </a:xfrm>
          <a:prstGeom prst="rect">
            <a:avLst/>
          </a:prstGeom>
        </p:spPr>
      </p:pic>
      <p:pic>
        <p:nvPicPr>
          <p:cNvPr id="14" name="Picture 13" descr="2012-11-15 09.55.02.jpg"/>
          <p:cNvPicPr>
            <a:picLocks noChangeAspect="1"/>
          </p:cNvPicPr>
          <p:nvPr/>
        </p:nvPicPr>
        <p:blipFill>
          <a:blip r:embed="rId5" cstate="print"/>
          <a:srcRect l="14063" t="6250" r="32031" b="14063"/>
          <a:stretch>
            <a:fillRect/>
          </a:stretch>
        </p:blipFill>
        <p:spPr>
          <a:xfrm>
            <a:off x="5791200" y="1066800"/>
            <a:ext cx="2971800" cy="32948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52800" y="1752600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Individual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Partners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Small Group</a:t>
            </a:r>
          </a:p>
        </p:txBody>
      </p:sp>
      <p:pic>
        <p:nvPicPr>
          <p:cNvPr id="8" name="~PP253.WAV">
            <a:hlinkClick r:id="" action="ppaction://media"/>
          </p:cNvPr>
          <p:cNvPicPr>
            <a:picLocks noRot="1" noChangeAspect="1"/>
          </p:cNvPicPr>
          <p:nvPr>
            <a:wavAudioFile r:embed="rId1" name="~PP253.WAV"/>
          </p:nvPr>
        </p:nvPicPr>
        <p:blipFill>
          <a:blip r:embed="rId6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5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Small group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S 2296</a:t>
            </a:r>
            <a:endParaRPr lang="en-US" sz="1600" b="1" dirty="0">
              <a:solidFill>
                <a:srgbClr val="315723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0200" y="1219200"/>
            <a:ext cx="3581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Introduce activity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Allows teacher to screen and flash quantities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Questions: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What did you see?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Can you show me on your fingers?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How many red/black?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How many in all?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What card is next?</a:t>
            </a:r>
          </a:p>
        </p:txBody>
      </p:sp>
      <p:pic>
        <p:nvPicPr>
          <p:cNvPr id="8" name="Picture 7" descr="2012-11-15 10.29.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95400"/>
            <a:ext cx="5283200" cy="39624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4876800"/>
            <a:ext cx="263679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3750.WAV">
            <a:hlinkClick r:id="" action="ppaction://media"/>
          </p:cNvPr>
          <p:cNvPicPr>
            <a:picLocks noRot="1" noChangeAspect="1"/>
          </p:cNvPicPr>
          <p:nvPr>
            <a:wavAudioFile r:embed="rId1" name="~PP3750.WAV"/>
          </p:nvPr>
        </p:nvPicPr>
        <p:blipFill>
          <a:blip r:embed="rId5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91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Individual or Partner Play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S 2296</a:t>
            </a:r>
            <a:endParaRPr lang="en-US" sz="1600" b="1" dirty="0">
              <a:solidFill>
                <a:srgbClr val="315723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05400" y="1295400"/>
            <a:ext cx="4038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Choose an appropriate level for the student(s)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Clarify expectations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Work out a system for checking student work and getting a new set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Notice students’ strategies for solving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Tip – Shuffle cards after each use so that they will be ready for the next use!</a:t>
            </a:r>
          </a:p>
        </p:txBody>
      </p:sp>
      <p:pic>
        <p:nvPicPr>
          <p:cNvPr id="8" name="Picture 7" descr="2012-11-15 10.34.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19200"/>
            <a:ext cx="3810000" cy="2857500"/>
          </a:xfrm>
          <a:prstGeom prst="rect">
            <a:avLst/>
          </a:prstGeom>
        </p:spPr>
      </p:pic>
      <p:pic>
        <p:nvPicPr>
          <p:cNvPr id="7" name="Picture 6" descr="2012-11-15 09.52.51.jpg"/>
          <p:cNvPicPr>
            <a:picLocks noChangeAspect="1"/>
          </p:cNvPicPr>
          <p:nvPr/>
        </p:nvPicPr>
        <p:blipFill>
          <a:blip r:embed="rId4" cstate="print"/>
          <a:srcRect l="4839" t="1613" r="14113" b="27419"/>
          <a:stretch>
            <a:fillRect/>
          </a:stretch>
        </p:blipFill>
        <p:spPr>
          <a:xfrm>
            <a:off x="914400" y="3810000"/>
            <a:ext cx="4061114" cy="2667000"/>
          </a:xfrm>
          <a:prstGeom prst="rect">
            <a:avLst/>
          </a:prstGeom>
        </p:spPr>
      </p:pic>
      <p:pic>
        <p:nvPicPr>
          <p:cNvPr id="12" name="~PP1925.WAV">
            <a:hlinkClick r:id="" action="ppaction://media"/>
          </p:cNvPr>
          <p:cNvPicPr>
            <a:picLocks noRot="1" noChangeAspect="1"/>
          </p:cNvPicPr>
          <p:nvPr>
            <a:wavAudioFile r:embed="rId1" name="~PP1925.WAV"/>
          </p:nvPr>
        </p:nvPicPr>
        <p:blipFill>
          <a:blip r:embed="rId5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42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Individual or Partner Play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S 2296</a:t>
            </a:r>
            <a:endParaRPr lang="en-US" sz="1600" b="1" dirty="0">
              <a:solidFill>
                <a:srgbClr val="315723"/>
              </a:solidFill>
            </a:endParaRPr>
          </a:p>
        </p:txBody>
      </p:sp>
      <p:pic>
        <p:nvPicPr>
          <p:cNvPr id="8" name="Picture 7" descr="2012-11-20 15.48.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95400"/>
            <a:ext cx="4495800" cy="304842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828800" y="1143000"/>
            <a:ext cx="7315200" cy="1569660"/>
            <a:chOff x="1828800" y="1143000"/>
            <a:chExt cx="7315200" cy="1569660"/>
          </a:xfrm>
        </p:grpSpPr>
        <p:sp>
          <p:nvSpPr>
            <p:cNvPr id="15" name="TextBox 14"/>
            <p:cNvSpPr txBox="1"/>
            <p:nvPr/>
          </p:nvSpPr>
          <p:spPr>
            <a:xfrm>
              <a:off x="4648200" y="1143000"/>
              <a:ext cx="4495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sz="2400" dirty="0" smtClean="0">
                  <a:solidFill>
                    <a:schemeClr val="accent3">
                      <a:lumMod val="50000"/>
                    </a:schemeClr>
                  </a:solidFill>
                </a:rPr>
                <a:t>If students have a difficult time attending to only the right hand side, model using a screen to minimize distractions.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1828800" y="1524000"/>
              <a:ext cx="2971800" cy="152400"/>
            </a:xfrm>
            <a:prstGeom prst="straightConnector1">
              <a:avLst/>
            </a:prstGeom>
            <a:ln w="34925">
              <a:solidFill>
                <a:srgbClr val="18012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 descr="2012-11-20 15.48.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9200" y="4495800"/>
            <a:ext cx="5695240" cy="270453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648200" y="480060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8012F"/>
                </a:solidFill>
              </a:rPr>
              <a:t>Teacher asks “What’s behind here?”</a:t>
            </a:r>
            <a:endParaRPr lang="en-US" sz="2400" dirty="0">
              <a:solidFill>
                <a:srgbClr val="18012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91050" y="2590800"/>
            <a:ext cx="44005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A second cover can be used to briefly show, then screen, the amount being considered.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Can be used by the teacher as part of the “checking” process.</a:t>
            </a:r>
            <a:endParaRPr lang="en-US" sz="2400" dirty="0"/>
          </a:p>
        </p:txBody>
      </p:sp>
      <p:sp>
        <p:nvSpPr>
          <p:cNvPr id="26" name="Rectangle 25"/>
          <p:cNvSpPr/>
          <p:nvPr/>
        </p:nvSpPr>
        <p:spPr>
          <a:xfrm>
            <a:off x="7010400" y="4648200"/>
            <a:ext cx="2133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Observe if students can subitize (quickly recognize) amounts or if the students are counting to solve.</a:t>
            </a:r>
            <a:endParaRPr lang="en-US" dirty="0"/>
          </a:p>
        </p:txBody>
      </p:sp>
      <p:pic>
        <p:nvPicPr>
          <p:cNvPr id="24" name="~PP198.WAV">
            <a:hlinkClick r:id="" action="ppaction://media"/>
          </p:cNvPr>
          <p:cNvPicPr>
            <a:picLocks noRot="1" noChangeAspect="1"/>
          </p:cNvPicPr>
          <p:nvPr>
            <a:wavAudioFile r:embed="rId2" name="~PP198.WAV"/>
          </p:nvPr>
        </p:nvPicPr>
        <p:blipFill>
          <a:blip r:embed="rId6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52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8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r>
              <a:rPr lang="en-US" dirty="0" smtClean="0"/>
              <a:t>Levels of Play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S 2296</a:t>
            </a:r>
            <a:endParaRPr lang="en-US" sz="1600" b="1" dirty="0">
              <a:solidFill>
                <a:srgbClr val="315723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0" y="1219200"/>
          <a:ext cx="9144000" cy="5013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8407"/>
                <a:gridCol w="1213805"/>
                <a:gridCol w="6311788"/>
              </a:tblGrid>
              <a:tr h="80966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Activity Number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Range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Type</a:t>
                      </a:r>
                      <a:endParaRPr lang="en-US" sz="2400" dirty="0"/>
                    </a:p>
                  </a:txBody>
                  <a:tcPr/>
                </a:tc>
              </a:tr>
              <a:tr h="5097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smtClean="0"/>
                        <a:t>S</a:t>
                      </a:r>
                      <a:r>
                        <a:rPr lang="en-US" sz="2800" b="0" baseline="0" dirty="0" smtClean="0"/>
                        <a:t> 2296.0</a:t>
                      </a:r>
                      <a:endParaRPr lang="en-US" sz="2800" b="0" dirty="0" smtClean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Up to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Regular Spatial (Dice)</a:t>
                      </a:r>
                      <a:r>
                        <a:rPr lang="en-US" sz="2800" baseline="0" dirty="0" smtClean="0"/>
                        <a:t> Patterns</a:t>
                      </a:r>
                      <a:endParaRPr lang="en-US" sz="2800" dirty="0" smtClean="0"/>
                    </a:p>
                  </a:txBody>
                  <a:tcPr/>
                </a:tc>
              </a:tr>
              <a:tr h="13494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smtClean="0"/>
                        <a:t>S 2296.1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Irregular and 2 color patterns;</a:t>
                      </a:r>
                    </a:p>
                    <a:p>
                      <a:r>
                        <a:rPr lang="en-US" sz="2800" dirty="0" smtClean="0"/>
                        <a:t>Symbolic</a:t>
                      </a:r>
                      <a:r>
                        <a:rPr lang="en-US" sz="2800" baseline="0" dirty="0" smtClean="0"/>
                        <a:t> – matching expressions to dots, addition</a:t>
                      </a:r>
                      <a:endParaRPr lang="en-US" sz="2800" dirty="0"/>
                    </a:p>
                  </a:txBody>
                  <a:tcPr/>
                </a:tc>
              </a:tr>
              <a:tr h="509787">
                <a:tc>
                  <a:txBody>
                    <a:bodyPr/>
                    <a:lstStyle/>
                    <a:p>
                      <a:r>
                        <a:rPr lang="en-US" sz="2800" b="0" dirty="0" smtClean="0"/>
                        <a:t>S 2296.2</a:t>
                      </a:r>
                      <a:endParaRPr lang="en-US" sz="2800" b="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Up to 10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Ten</a:t>
                      </a:r>
                      <a:r>
                        <a:rPr lang="en-US" sz="2800" baseline="0" dirty="0" smtClean="0"/>
                        <a:t> frames and Dot patterns</a:t>
                      </a:r>
                      <a:endParaRPr lang="en-US" sz="2800" dirty="0"/>
                    </a:p>
                  </a:txBody>
                  <a:tcPr/>
                </a:tc>
              </a:tr>
              <a:tr h="569762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 2296.3</a:t>
                      </a:r>
                      <a:endParaRPr lang="en-US" sz="2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Symbolic</a:t>
                      </a:r>
                      <a:r>
                        <a:rPr lang="en-US" sz="2800" baseline="0" dirty="0" smtClean="0"/>
                        <a:t> – equations with a missing term</a:t>
                      </a:r>
                      <a:endParaRPr lang="en-US" sz="2800" dirty="0"/>
                    </a:p>
                  </a:txBody>
                  <a:tcPr/>
                </a:tc>
              </a:tr>
              <a:tr h="509787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 2296.4</a:t>
                      </a:r>
                      <a:endParaRPr lang="en-US" sz="2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Up to 20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Dot</a:t>
                      </a:r>
                      <a:r>
                        <a:rPr lang="en-US" sz="2800" baseline="0" dirty="0" smtClean="0"/>
                        <a:t> arrangements</a:t>
                      </a:r>
                      <a:endParaRPr lang="en-US" sz="2800" dirty="0"/>
                    </a:p>
                  </a:txBody>
                  <a:tcPr/>
                </a:tc>
              </a:tr>
              <a:tr h="69478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 2296.5</a:t>
                      </a:r>
                      <a:endParaRPr lang="en-US" sz="2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Symbolic</a:t>
                      </a:r>
                      <a:r>
                        <a:rPr lang="en-US" sz="2800" baseline="0" dirty="0" smtClean="0"/>
                        <a:t> – equations with a missing term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~PP53.WAV">
            <a:hlinkClick r:id="" action="ppaction://media"/>
          </p:cNvPr>
          <p:cNvPicPr>
            <a:picLocks noRot="1" noChangeAspect="1"/>
          </p:cNvPicPr>
          <p:nvPr>
            <a:wavAudioFile r:embed="rId1" name="~PP53.WAV"/>
          </p:nvPr>
        </p:nvPicPr>
        <p:blipFill>
          <a:blip r:embed="rId3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9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S 2296.0</a:t>
            </a:r>
            <a:endParaRPr lang="en-US" sz="72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990600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Regular spatial pattern to 5 is matched to a numeral (0 to 5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Picture 6" descr="2012-11-15 10.32.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60800" y="990600"/>
            <a:ext cx="5283200" cy="39624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714439"/>
            <a:ext cx="3839060" cy="2848161"/>
          </a:xfrm>
          <a:prstGeom prst="rect">
            <a:avLst/>
          </a:prstGeom>
          <a:noFill/>
          <a:ln w="9525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4572000"/>
            <a:ext cx="3774083" cy="2940211"/>
          </a:xfrm>
          <a:prstGeom prst="rect">
            <a:avLst/>
          </a:prstGeom>
          <a:noFill/>
          <a:ln w="9525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  <p:pic>
        <p:nvPicPr>
          <p:cNvPr id="8" name="~PP2630.WAV">
            <a:hlinkClick r:id="" action="ppaction://media"/>
          </p:cNvPr>
          <p:cNvPicPr>
            <a:picLocks noRot="1" noChangeAspect="1"/>
          </p:cNvPicPr>
          <p:nvPr>
            <a:wavAudioFile r:embed="rId2" name="~PP2630.WAV"/>
          </p:nvPr>
        </p:nvPicPr>
        <p:blipFill>
          <a:blip r:embed="rId7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7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S 2296.1</a:t>
            </a:r>
            <a:endParaRPr lang="en-US" sz="7200" dirty="0"/>
          </a:p>
        </p:txBody>
      </p:sp>
      <p:sp>
        <p:nvSpPr>
          <p:cNvPr id="6" name="TextBox 5"/>
          <p:cNvSpPr txBox="1"/>
          <p:nvPr/>
        </p:nvSpPr>
        <p:spPr>
          <a:xfrm>
            <a:off x="4800600" y="990600"/>
            <a:ext cx="4114800" cy="266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Range is within 5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Collections are irregular and/or composed of 2 groups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Numeral or Quantity may be shown on right side of card.</a:t>
            </a:r>
            <a:endParaRPr 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066800"/>
            <a:ext cx="4354006" cy="3157980"/>
          </a:xfrm>
          <a:prstGeom prst="rect">
            <a:avLst/>
          </a:prstGeom>
          <a:noFill/>
          <a:ln w="9525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3599861"/>
            <a:ext cx="4300980" cy="3258139"/>
          </a:xfrm>
          <a:prstGeom prst="rect">
            <a:avLst/>
          </a:prstGeom>
          <a:noFill/>
          <a:ln w="9525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49465" y="3657600"/>
            <a:ext cx="4118335" cy="3429000"/>
          </a:xfrm>
          <a:prstGeom prst="rect">
            <a:avLst/>
          </a:prstGeom>
          <a:noFill/>
          <a:ln w="9525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  <p:pic>
        <p:nvPicPr>
          <p:cNvPr id="7" name="~PP3364.WAV">
            <a:hlinkClick r:id="" action="ppaction://media"/>
          </p:cNvPr>
          <p:cNvPicPr>
            <a:picLocks noRot="1" noChangeAspect="1"/>
          </p:cNvPicPr>
          <p:nvPr>
            <a:wavAudioFile r:embed="rId2" name="~PP3364.WAV"/>
          </p:nvPr>
        </p:nvPicPr>
        <p:blipFill>
          <a:blip r:embed="rId8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90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S 2296.1</a:t>
            </a:r>
            <a:endParaRPr lang="en-US" sz="7200" dirty="0"/>
          </a:p>
        </p:txBody>
      </p:sp>
      <p:sp>
        <p:nvSpPr>
          <p:cNvPr id="6" name="TextBox 5"/>
          <p:cNvSpPr txBox="1"/>
          <p:nvPr/>
        </p:nvSpPr>
        <p:spPr>
          <a:xfrm>
            <a:off x="4343400" y="1066800"/>
            <a:ext cx="4800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Puzzles that involve using symbolic expressions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Matching a quantity to an expression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Matching an expression to a quantity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Solving a simple expression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4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14400"/>
            <a:ext cx="4246704" cy="32450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3733801"/>
            <a:ext cx="4095682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4267200"/>
            <a:ext cx="4038600" cy="30414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~PP3733.WAV">
            <a:hlinkClick r:id="" action="ppaction://media"/>
          </p:cNvPr>
          <p:cNvPicPr>
            <a:picLocks noRot="1" noChangeAspect="1"/>
          </p:cNvPicPr>
          <p:nvPr>
            <a:wavAudioFile r:embed="rId2" name="~PP3733.WAV"/>
          </p:nvPr>
        </p:nvPicPr>
        <p:blipFill>
          <a:blip r:embed="rId8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32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S 2296.2</a:t>
            </a:r>
            <a:endParaRPr lang="en-US" sz="7200" dirty="0"/>
          </a:p>
        </p:txBody>
      </p:sp>
      <p:sp>
        <p:nvSpPr>
          <p:cNvPr id="6" name="TextBox 5"/>
          <p:cNvSpPr txBox="1"/>
          <p:nvPr/>
        </p:nvSpPr>
        <p:spPr>
          <a:xfrm>
            <a:off x="3886200" y="990600"/>
            <a:ext cx="5029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Range is within 10.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Match a quantity to a numeral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10 frames and Dot Patterns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Five-wise arrangements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Pair-wise arrangements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90600"/>
            <a:ext cx="3539824" cy="2752653"/>
          </a:xfrm>
          <a:prstGeom prst="rect">
            <a:avLst/>
          </a:prstGeom>
          <a:noFill/>
          <a:ln w="9525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3276600"/>
            <a:ext cx="3295360" cy="2591307"/>
          </a:xfrm>
          <a:prstGeom prst="rect">
            <a:avLst/>
          </a:prstGeom>
          <a:noFill/>
          <a:ln w="9525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971800"/>
            <a:ext cx="3681612" cy="2742874"/>
          </a:xfrm>
          <a:prstGeom prst="rect">
            <a:avLst/>
          </a:prstGeom>
          <a:noFill/>
          <a:ln w="9525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8800" y="4419600"/>
            <a:ext cx="3710947" cy="2571750"/>
          </a:xfrm>
          <a:prstGeom prst="rect">
            <a:avLst/>
          </a:prstGeom>
          <a:noFill/>
          <a:ln w="9525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4495800" y="2895600"/>
            <a:ext cx="3810000" cy="1981200"/>
          </a:xfrm>
          <a:prstGeom prst="straightConnector1">
            <a:avLst/>
          </a:prstGeom>
          <a:ln w="34925">
            <a:solidFill>
              <a:srgbClr val="18012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495800" y="2971800"/>
            <a:ext cx="457200" cy="1219200"/>
          </a:xfrm>
          <a:prstGeom prst="straightConnector1">
            <a:avLst/>
          </a:prstGeom>
          <a:ln w="34925">
            <a:solidFill>
              <a:srgbClr val="18012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276600" y="2514600"/>
            <a:ext cx="1219200" cy="1066800"/>
          </a:xfrm>
          <a:prstGeom prst="straightConnector1">
            <a:avLst/>
          </a:prstGeom>
          <a:ln w="34925">
            <a:solidFill>
              <a:srgbClr val="18012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1600200" y="1981200"/>
            <a:ext cx="2895600" cy="533400"/>
          </a:xfrm>
          <a:prstGeom prst="straightConnector1">
            <a:avLst/>
          </a:prstGeom>
          <a:ln w="34925">
            <a:solidFill>
              <a:srgbClr val="18012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~PP1666.WAV">
            <a:hlinkClick r:id="" action="ppaction://media"/>
          </p:cNvPr>
          <p:cNvPicPr>
            <a:picLocks noRot="1" noChangeAspect="1"/>
          </p:cNvPicPr>
          <p:nvPr>
            <a:wavAudioFile r:embed="rId2" name="~PP1666.WAV"/>
          </p:nvPr>
        </p:nvPicPr>
        <p:blipFill>
          <a:blip r:embed="rId9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52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S 2296.3</a:t>
            </a:r>
            <a:endParaRPr lang="en-US" sz="7200" dirty="0"/>
          </a:p>
        </p:txBody>
      </p:sp>
      <p:sp>
        <p:nvSpPr>
          <p:cNvPr id="6" name="TextBox 5"/>
          <p:cNvSpPr txBox="1"/>
          <p:nvPr/>
        </p:nvSpPr>
        <p:spPr>
          <a:xfrm>
            <a:off x="4876800" y="1143000"/>
            <a:ext cx="426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Range is within 10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Students solve for a missing term in an equation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90600"/>
            <a:ext cx="4477753" cy="3186094"/>
          </a:xfrm>
          <a:prstGeom prst="rect">
            <a:avLst/>
          </a:prstGeom>
          <a:noFill/>
          <a:ln w="9525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657600"/>
            <a:ext cx="4360889" cy="3038475"/>
          </a:xfrm>
          <a:prstGeom prst="rect">
            <a:avLst/>
          </a:prstGeom>
          <a:noFill/>
          <a:ln w="9525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3003176"/>
            <a:ext cx="4267200" cy="3245224"/>
          </a:xfrm>
          <a:prstGeom prst="rect">
            <a:avLst/>
          </a:prstGeom>
          <a:noFill/>
          <a:ln w="9525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  <p:pic>
        <p:nvPicPr>
          <p:cNvPr id="8" name="~PP1131.WAV">
            <a:hlinkClick r:id="" action="ppaction://media"/>
          </p:cNvPr>
          <p:cNvPicPr>
            <a:picLocks noRot="1" noChangeAspect="1"/>
          </p:cNvPicPr>
          <p:nvPr>
            <a:wavAudioFile r:embed="rId1" name="~PP1131.WAV"/>
          </p:nvPr>
        </p:nvPicPr>
        <p:blipFill>
          <a:blip r:embed="rId7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68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1447800"/>
            <a:ext cx="8229600" cy="1447800"/>
          </a:xfrm>
        </p:spPr>
        <p:txBody>
          <a:bodyPr>
            <a:noAutofit/>
          </a:bodyPr>
          <a:lstStyle/>
          <a:p>
            <a:pPr algn="r"/>
            <a:r>
              <a:rPr lang="en-US" sz="5400" dirty="0" smtClean="0">
                <a:ln w="63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Georgia" pitchFamily="18" charset="0"/>
              </a:rPr>
              <a:t>KNP Task Group S 2296</a:t>
            </a:r>
            <a:br>
              <a:rPr lang="en-US" sz="5400" dirty="0" smtClean="0">
                <a:ln w="63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Georgia" pitchFamily="18" charset="0"/>
              </a:rPr>
            </a:br>
            <a:r>
              <a:rPr lang="en-US" sz="4000" dirty="0" smtClean="0">
                <a:ln w="63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Georgia" pitchFamily="18" charset="0"/>
              </a:rPr>
              <a:t>Loop Cards</a:t>
            </a:r>
            <a:endParaRPr lang="en-US" sz="4000" dirty="0">
              <a:ln w="6350">
                <a:solidFill>
                  <a:schemeClr val="tx2">
                    <a:lumMod val="50000"/>
                  </a:schemeClr>
                </a:solidFill>
              </a:ln>
              <a:solidFill>
                <a:schemeClr val="accent2"/>
              </a:solidFill>
              <a:latin typeface="Georgia" pitchFamily="18" charset="0"/>
            </a:endParaRPr>
          </a:p>
        </p:txBody>
      </p:sp>
      <p:sp>
        <p:nvSpPr>
          <p:cNvPr id="10" name="Subtitle 2"/>
          <p:cNvSpPr>
            <a:spLocks noGrp="1"/>
          </p:cNvSpPr>
          <p:nvPr>
            <p:ph sz="half" idx="2"/>
          </p:nvPr>
        </p:nvSpPr>
        <p:spPr>
          <a:xfrm>
            <a:off x="2286000" y="3505200"/>
            <a:ext cx="6400800" cy="2057400"/>
          </a:xfrm>
        </p:spPr>
        <p:txBody>
          <a:bodyPr>
            <a:noAutofit/>
          </a:bodyPr>
          <a:lstStyle/>
          <a:p>
            <a:pPr algn="r">
              <a:buNone/>
            </a:pPr>
            <a:endParaRPr lang="en-US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>
              <a:buNone/>
            </a:pPr>
            <a:r>
              <a:rPr lang="en-US" sz="2800" dirty="0" smtClean="0"/>
              <a:t>An entry in the </a:t>
            </a:r>
            <a:r>
              <a:rPr lang="en-US" sz="3200" b="1" dirty="0" smtClean="0"/>
              <a:t>Structuring </a:t>
            </a:r>
            <a:r>
              <a:rPr lang="en-US" sz="2800" dirty="0" smtClean="0"/>
              <a:t>strand of the KNP Intervention Guide</a:t>
            </a:r>
          </a:p>
          <a:p>
            <a:pPr algn="r">
              <a:buNone/>
            </a:pPr>
            <a:endParaRPr lang="en-US" sz="28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~PP210.WAV">
            <a:hlinkClick r:id="" action="ppaction://media"/>
          </p:cNvPr>
          <p:cNvPicPr>
            <a:picLocks noRot="1" noChangeAspect="1"/>
          </p:cNvPicPr>
          <p:nvPr>
            <a:wavAudioFile r:embed="rId1" name="~PP210.WAV"/>
          </p:nvPr>
        </p:nvPicPr>
        <p:blipFill>
          <a:blip r:embed="rId3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4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2-11-15 10.10.26.jpg"/>
          <p:cNvPicPr>
            <a:picLocks noChangeAspect="1"/>
          </p:cNvPicPr>
          <p:nvPr/>
        </p:nvPicPr>
        <p:blipFill>
          <a:blip r:embed="rId4" cstate="print"/>
          <a:srcRect l="20902" r="10246" b="4918"/>
          <a:stretch>
            <a:fillRect/>
          </a:stretch>
        </p:blipFill>
        <p:spPr>
          <a:xfrm>
            <a:off x="4724400" y="2438400"/>
            <a:ext cx="4267200" cy="441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S 2296.3</a:t>
            </a:r>
            <a:endParaRPr lang="en-US" sz="7200" dirty="0"/>
          </a:p>
        </p:txBody>
      </p:sp>
      <p:sp>
        <p:nvSpPr>
          <p:cNvPr id="6" name="TextBox 5"/>
          <p:cNvSpPr txBox="1"/>
          <p:nvPr/>
        </p:nvSpPr>
        <p:spPr>
          <a:xfrm>
            <a:off x="4876800" y="990600"/>
            <a:ext cx="396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Students may find it useful to use finger patterns or a bead rack.</a:t>
            </a:r>
          </a:p>
        </p:txBody>
      </p:sp>
      <p:pic>
        <p:nvPicPr>
          <p:cNvPr id="8" name="Picture 7" descr="2012-11-15 09.53.52.jpg"/>
          <p:cNvPicPr>
            <a:picLocks noChangeAspect="1"/>
          </p:cNvPicPr>
          <p:nvPr/>
        </p:nvPicPr>
        <p:blipFill>
          <a:blip r:embed="rId5" cstate="print"/>
          <a:srcRect l="15234" t="7813" r="20313" b="20312"/>
          <a:stretch>
            <a:fillRect/>
          </a:stretch>
        </p:blipFill>
        <p:spPr>
          <a:xfrm>
            <a:off x="228600" y="1143000"/>
            <a:ext cx="4191000" cy="35052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2133600" y="2057400"/>
            <a:ext cx="2819400" cy="1295400"/>
          </a:xfrm>
          <a:prstGeom prst="straightConnector1">
            <a:avLst/>
          </a:prstGeom>
          <a:ln w="34925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467600" y="2286000"/>
            <a:ext cx="76200" cy="1905000"/>
          </a:xfrm>
          <a:prstGeom prst="straightConnector1">
            <a:avLst/>
          </a:prstGeom>
          <a:ln w="34925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~PP447.WAV">
            <a:hlinkClick r:id="" action="ppaction://media"/>
          </p:cNvPr>
          <p:cNvPicPr>
            <a:picLocks noRot="1" noChangeAspect="1"/>
          </p:cNvPicPr>
          <p:nvPr>
            <a:wavAudioFile r:embed="rId1" name="~PP447.WAV"/>
          </p:nvPr>
        </p:nvPicPr>
        <p:blipFill>
          <a:blip r:embed="rId6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9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066800"/>
            <a:ext cx="4729427" cy="3743854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S 2296.4</a:t>
            </a:r>
            <a:endParaRPr lang="en-US" sz="7200" dirty="0"/>
          </a:p>
        </p:txBody>
      </p:sp>
      <p:sp>
        <p:nvSpPr>
          <p:cNvPr id="6" name="TextBox 5"/>
          <p:cNvSpPr txBox="1"/>
          <p:nvPr/>
        </p:nvSpPr>
        <p:spPr>
          <a:xfrm>
            <a:off x="5105400" y="1143000"/>
            <a:ext cx="3733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Range is within 20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Quantities are shown 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 ten-wise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 pair-wise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3048000"/>
            <a:ext cx="4643438" cy="381000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flipH="1">
            <a:off x="2438400" y="2232547"/>
            <a:ext cx="3276600" cy="967853"/>
          </a:xfrm>
          <a:prstGeom prst="straightConnector1">
            <a:avLst/>
          </a:prstGeom>
          <a:ln w="3492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 rot="5400000">
            <a:off x="1577453" y="2558956"/>
            <a:ext cx="664191" cy="1380697"/>
          </a:xfrm>
          <a:custGeom>
            <a:avLst/>
            <a:gdLst>
              <a:gd name="connsiteX0" fmla="*/ 9099 w 664191"/>
              <a:gd name="connsiteY0" fmla="*/ 466298 h 1380697"/>
              <a:gd name="connsiteX1" fmla="*/ 9099 w 664191"/>
              <a:gd name="connsiteY1" fmla="*/ 875731 h 1380697"/>
              <a:gd name="connsiteX2" fmla="*/ 63690 w 664191"/>
              <a:gd name="connsiteY2" fmla="*/ 1121390 h 1380697"/>
              <a:gd name="connsiteX3" fmla="*/ 213815 w 664191"/>
              <a:gd name="connsiteY3" fmla="*/ 1339754 h 1380697"/>
              <a:gd name="connsiteX4" fmla="*/ 500418 w 664191"/>
              <a:gd name="connsiteY4" fmla="*/ 1353402 h 1380697"/>
              <a:gd name="connsiteX5" fmla="*/ 650543 w 664191"/>
              <a:gd name="connsiteY5" fmla="*/ 1175981 h 1380697"/>
              <a:gd name="connsiteX6" fmla="*/ 582305 w 664191"/>
              <a:gd name="connsiteY6" fmla="*/ 589128 h 1380697"/>
              <a:gd name="connsiteX7" fmla="*/ 609600 w 664191"/>
              <a:gd name="connsiteY7" fmla="*/ 166047 h 1380697"/>
              <a:gd name="connsiteX8" fmla="*/ 473122 w 664191"/>
              <a:gd name="connsiteY8" fmla="*/ 15922 h 1380697"/>
              <a:gd name="connsiteX9" fmla="*/ 227463 w 664191"/>
              <a:gd name="connsiteY9" fmla="*/ 70513 h 1380697"/>
              <a:gd name="connsiteX10" fmla="*/ 63690 w 664191"/>
              <a:gd name="connsiteY10" fmla="*/ 234286 h 1380697"/>
              <a:gd name="connsiteX11" fmla="*/ 22746 w 664191"/>
              <a:gd name="connsiteY11" fmla="*/ 1066799 h 138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64191" h="1380697">
                <a:moveTo>
                  <a:pt x="9099" y="466298"/>
                </a:moveTo>
                <a:cubicBezTo>
                  <a:pt x="4549" y="616423"/>
                  <a:pt x="0" y="766549"/>
                  <a:pt x="9099" y="875731"/>
                </a:cubicBezTo>
                <a:cubicBezTo>
                  <a:pt x="18198" y="984913"/>
                  <a:pt x="29571" y="1044053"/>
                  <a:pt x="63690" y="1121390"/>
                </a:cubicBezTo>
                <a:cubicBezTo>
                  <a:pt x="97809" y="1198727"/>
                  <a:pt x="141027" y="1301085"/>
                  <a:pt x="213815" y="1339754"/>
                </a:cubicBezTo>
                <a:cubicBezTo>
                  <a:pt x="286603" y="1378423"/>
                  <a:pt x="427630" y="1380697"/>
                  <a:pt x="500418" y="1353402"/>
                </a:cubicBezTo>
                <a:cubicBezTo>
                  <a:pt x="573206" y="1326107"/>
                  <a:pt x="636895" y="1303360"/>
                  <a:pt x="650543" y="1175981"/>
                </a:cubicBezTo>
                <a:cubicBezTo>
                  <a:pt x="664191" y="1048602"/>
                  <a:pt x="589129" y="757450"/>
                  <a:pt x="582305" y="589128"/>
                </a:cubicBezTo>
                <a:cubicBezTo>
                  <a:pt x="575481" y="420806"/>
                  <a:pt x="627797" y="261581"/>
                  <a:pt x="609600" y="166047"/>
                </a:cubicBezTo>
                <a:cubicBezTo>
                  <a:pt x="591403" y="70513"/>
                  <a:pt x="536812" y="31844"/>
                  <a:pt x="473122" y="15922"/>
                </a:cubicBezTo>
                <a:cubicBezTo>
                  <a:pt x="409433" y="0"/>
                  <a:pt x="295702" y="34119"/>
                  <a:pt x="227463" y="70513"/>
                </a:cubicBezTo>
                <a:cubicBezTo>
                  <a:pt x="159224" y="106907"/>
                  <a:pt x="97810" y="68238"/>
                  <a:pt x="63690" y="234286"/>
                </a:cubicBezTo>
                <a:cubicBezTo>
                  <a:pt x="29570" y="400334"/>
                  <a:pt x="26158" y="733566"/>
                  <a:pt x="22746" y="1066799"/>
                </a:cubicBezTo>
              </a:path>
            </a:pathLst>
          </a:cu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5562600" y="2667000"/>
            <a:ext cx="152400" cy="990600"/>
          </a:xfrm>
          <a:prstGeom prst="straightConnector1">
            <a:avLst/>
          </a:prstGeom>
          <a:ln w="3492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4913195" y="3575714"/>
            <a:ext cx="1401169" cy="668740"/>
          </a:xfrm>
          <a:custGeom>
            <a:avLst/>
            <a:gdLst>
              <a:gd name="connsiteX0" fmla="*/ 914399 w 1401169"/>
              <a:gd name="connsiteY0" fmla="*/ 27295 h 668740"/>
              <a:gd name="connsiteX1" fmla="*/ 245659 w 1401169"/>
              <a:gd name="connsiteY1" fmla="*/ 27295 h 668740"/>
              <a:gd name="connsiteX2" fmla="*/ 27295 w 1401169"/>
              <a:gd name="connsiteY2" fmla="*/ 191068 h 668740"/>
              <a:gd name="connsiteX3" fmla="*/ 81886 w 1401169"/>
              <a:gd name="connsiteY3" fmla="*/ 600501 h 668740"/>
              <a:gd name="connsiteX4" fmla="*/ 518614 w 1401169"/>
              <a:gd name="connsiteY4" fmla="*/ 600501 h 668740"/>
              <a:gd name="connsiteX5" fmla="*/ 1269241 w 1401169"/>
              <a:gd name="connsiteY5" fmla="*/ 559558 h 668740"/>
              <a:gd name="connsiteX6" fmla="*/ 1310184 w 1401169"/>
              <a:gd name="connsiteY6" fmla="*/ 259307 h 668740"/>
              <a:gd name="connsiteX7" fmla="*/ 1241945 w 1401169"/>
              <a:gd name="connsiteY7" fmla="*/ 109182 h 668740"/>
              <a:gd name="connsiteX8" fmla="*/ 696035 w 1401169"/>
              <a:gd name="connsiteY8" fmla="*/ 13647 h 66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1169" h="668740">
                <a:moveTo>
                  <a:pt x="914399" y="27295"/>
                </a:moveTo>
                <a:cubicBezTo>
                  <a:pt x="653954" y="13647"/>
                  <a:pt x="393510" y="0"/>
                  <a:pt x="245659" y="27295"/>
                </a:cubicBezTo>
                <a:cubicBezTo>
                  <a:pt x="97808" y="54590"/>
                  <a:pt x="54590" y="95534"/>
                  <a:pt x="27295" y="191068"/>
                </a:cubicBezTo>
                <a:cubicBezTo>
                  <a:pt x="0" y="286602"/>
                  <a:pt x="0" y="532262"/>
                  <a:pt x="81886" y="600501"/>
                </a:cubicBezTo>
                <a:cubicBezTo>
                  <a:pt x="163772" y="668740"/>
                  <a:pt x="320722" y="607325"/>
                  <a:pt x="518614" y="600501"/>
                </a:cubicBezTo>
                <a:cubicBezTo>
                  <a:pt x="716506" y="593677"/>
                  <a:pt x="1137313" y="616424"/>
                  <a:pt x="1269241" y="559558"/>
                </a:cubicBezTo>
                <a:cubicBezTo>
                  <a:pt x="1401169" y="502692"/>
                  <a:pt x="1314733" y="334370"/>
                  <a:pt x="1310184" y="259307"/>
                </a:cubicBezTo>
                <a:cubicBezTo>
                  <a:pt x="1305635" y="184244"/>
                  <a:pt x="1344303" y="150125"/>
                  <a:pt x="1241945" y="109182"/>
                </a:cubicBezTo>
                <a:cubicBezTo>
                  <a:pt x="1139587" y="68239"/>
                  <a:pt x="917811" y="40943"/>
                  <a:pt x="696035" y="13647"/>
                </a:cubicBezTo>
              </a:path>
            </a:pathLst>
          </a:cu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~PP754.WAV">
            <a:hlinkClick r:id="" action="ppaction://media"/>
          </p:cNvPr>
          <p:cNvPicPr>
            <a:picLocks noRot="1" noChangeAspect="1"/>
          </p:cNvPicPr>
          <p:nvPr>
            <a:wavAudioFile r:embed="rId2" name="~PP754.WAV"/>
          </p:nvPr>
        </p:nvPicPr>
        <p:blipFill>
          <a:blip r:embed="rId7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30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8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S 2296.5</a:t>
            </a:r>
            <a:endParaRPr lang="en-US" sz="7200" dirty="0"/>
          </a:p>
        </p:txBody>
      </p:sp>
      <p:sp>
        <p:nvSpPr>
          <p:cNvPr id="6" name="TextBox 5"/>
          <p:cNvSpPr txBox="1"/>
          <p:nvPr/>
        </p:nvSpPr>
        <p:spPr>
          <a:xfrm>
            <a:off x="4343400" y="1143000"/>
            <a:ext cx="4495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Range is within 20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Students solve for a missing term in an equation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Students may find bead racks helpful. 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657600"/>
            <a:ext cx="3735468" cy="2755923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990600"/>
            <a:ext cx="3581400" cy="2830301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3553595"/>
            <a:ext cx="3505200" cy="2694805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8" name="~PP1772.WAV">
            <a:hlinkClick r:id="" action="ppaction://media"/>
          </p:cNvPr>
          <p:cNvPicPr>
            <a:picLocks noRot="1" noChangeAspect="1"/>
          </p:cNvPicPr>
          <p:nvPr>
            <a:wavAudioFile r:embed="rId1" name="~PP1772.WAV"/>
          </p:nvPr>
        </p:nvPicPr>
        <p:blipFill>
          <a:blip r:embed="rId7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98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 Folders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2895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Student friendly directions are available.</a:t>
            </a:r>
          </a:p>
          <a:p>
            <a:r>
              <a:rPr lang="en-US" dirty="0" smtClean="0"/>
              <a:t>Puzzles can be stored inside a folder!</a:t>
            </a:r>
            <a:endParaRPr lang="en-US" dirty="0"/>
          </a:p>
        </p:txBody>
      </p:sp>
      <p:pic>
        <p:nvPicPr>
          <p:cNvPr id="6" name="~PP3878.WAV">
            <a:hlinkClick r:id="" action="ppaction://media"/>
          </p:cNvPr>
          <p:cNvPicPr>
            <a:picLocks noRot="1" noChangeAspect="1"/>
          </p:cNvPicPr>
          <p:nvPr>
            <a:wavAudioFile r:embed="rId1" name="~PP3878.WAV"/>
          </p:nvPr>
        </p:nvPicPr>
        <p:blipFill>
          <a:blip r:embed="rId3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1219200"/>
            <a:ext cx="5486400" cy="4352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 descr="2012-11-27 14.39.16.jpg"/>
          <p:cNvPicPr>
            <a:picLocks noChangeAspect="1"/>
          </p:cNvPicPr>
          <p:nvPr/>
        </p:nvPicPr>
        <p:blipFill>
          <a:blip r:embed="rId5" cstate="print"/>
          <a:srcRect l="15833" t="11111" r="12500" b="4444"/>
          <a:stretch>
            <a:fillRect/>
          </a:stretch>
        </p:blipFill>
        <p:spPr>
          <a:xfrm>
            <a:off x="6126079" y="4191000"/>
            <a:ext cx="3017921" cy="2667000"/>
          </a:xfrm>
          <a:prstGeom prst="rect">
            <a:avLst/>
          </a:prstGeom>
        </p:spPr>
      </p:pic>
    </p:spTree>
  </p:cSld>
  <p:clrMapOvr>
    <a:masterClrMapping/>
  </p:clrMapOvr>
  <p:transition advTm="303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2-04-20 at 9.08.54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62" y="0"/>
            <a:ext cx="913353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800600"/>
            <a:ext cx="39624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4495800"/>
            <a:ext cx="815340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315723"/>
                </a:solidFill>
              </a:rPr>
              <a:t>Thank You!</a:t>
            </a:r>
          </a:p>
          <a:p>
            <a:pPr algn="ctr"/>
            <a:endParaRPr lang="en-US" sz="2000" b="1" dirty="0" smtClean="0">
              <a:solidFill>
                <a:srgbClr val="315723"/>
              </a:solidFill>
            </a:endParaRPr>
          </a:p>
          <a:p>
            <a:pPr algn="ctr"/>
            <a:endParaRPr lang="en-US" sz="2000" b="1" dirty="0" smtClean="0">
              <a:solidFill>
                <a:srgbClr val="315723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315723"/>
                </a:solidFill>
              </a:rPr>
              <a:t>Please visit </a:t>
            </a:r>
            <a:r>
              <a:rPr lang="en-US" sz="2000" b="1" dirty="0" smtClean="0">
                <a:solidFill>
                  <a:srgbClr val="FF0000"/>
                </a:solidFill>
              </a:rPr>
              <a:t>knp.kentuckymathematics.org</a:t>
            </a:r>
            <a:r>
              <a:rPr lang="en-US" sz="2000" b="1" dirty="0" smtClean="0">
                <a:solidFill>
                  <a:srgbClr val="315723"/>
                </a:solidFill>
              </a:rPr>
              <a:t> for more information.</a:t>
            </a:r>
            <a:endParaRPr lang="en-US" sz="2000" b="1" dirty="0">
              <a:solidFill>
                <a:srgbClr val="31572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248400"/>
            <a:ext cx="39624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~PP2994.WAV">
            <a:hlinkClick r:id="" action="ppaction://media"/>
          </p:cNvPr>
          <p:cNvPicPr>
            <a:picLocks noRot="1" noChangeAspect="1"/>
          </p:cNvPicPr>
          <p:nvPr>
            <a:wavAudioFile r:embed="rId1" name="~PP2994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2243798"/>
      </p:ext>
    </p:extLst>
  </p:cSld>
  <p:clrMapOvr>
    <a:masterClrMapping/>
  </p:clrMapOvr>
  <p:transition advTm="113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72312"/>
          </a:xfrm>
        </p:spPr>
        <p:txBody>
          <a:bodyPr/>
          <a:lstStyle/>
          <a:p>
            <a:r>
              <a:rPr lang="en-US" dirty="0" smtClean="0"/>
              <a:t>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458200" cy="39319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dirty="0" smtClean="0"/>
              <a:t>Develop computational fluency within 20</a:t>
            </a:r>
          </a:p>
          <a:p>
            <a:pPr algn="ctr"/>
            <a:endParaRPr lang="en-US" sz="36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S 2296</a:t>
            </a:r>
            <a:endParaRPr lang="en-US" sz="1600" b="1" dirty="0">
              <a:solidFill>
                <a:srgbClr val="315723"/>
              </a:solidFill>
            </a:endParaRPr>
          </a:p>
        </p:txBody>
      </p:sp>
      <p:pic>
        <p:nvPicPr>
          <p:cNvPr id="10" name="~PP2592.WAV">
            <a:hlinkClick r:id="" action="ppaction://media"/>
          </p:cNvPr>
          <p:cNvPicPr>
            <a:picLocks noRot="1" noChangeAspect="1"/>
          </p:cNvPicPr>
          <p:nvPr>
            <a:wavAudioFile r:embed="rId1" name="~PP2592.WAV"/>
          </p:nvPr>
        </p:nvPicPr>
        <p:blipFill>
          <a:blip r:embed="rId3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r>
              <a:rPr lang="en-US" dirty="0" smtClean="0"/>
              <a:t>Connections to CCSS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S 2296</a:t>
            </a:r>
            <a:endParaRPr lang="en-US" sz="1600" b="1" dirty="0">
              <a:solidFill>
                <a:srgbClr val="315723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33400" y="1219197"/>
          <a:ext cx="8305800" cy="49987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3784600"/>
                <a:gridCol w="2768600"/>
              </a:tblGrid>
              <a:tr h="45902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Activity Number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Fluency Standard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Other Standards</a:t>
                      </a:r>
                      <a:endParaRPr lang="en-US" sz="2400" dirty="0"/>
                    </a:p>
                  </a:txBody>
                  <a:tcPr/>
                </a:tc>
              </a:tr>
              <a:tr h="4590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/>
                        <a:t>S</a:t>
                      </a:r>
                      <a:r>
                        <a:rPr lang="en-US" sz="2400" b="0" baseline="0" dirty="0" smtClean="0"/>
                        <a:t> 2296.0</a:t>
                      </a:r>
                      <a:endParaRPr lang="en-US" sz="2400" b="0" dirty="0" smtClean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2400" dirty="0" smtClean="0"/>
                        <a:t>K.OA.5 – Add and subtract</a:t>
                      </a:r>
                      <a:r>
                        <a:rPr lang="en-US" sz="2400" baseline="0" dirty="0" smtClean="0"/>
                        <a:t> fluently within 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K.CC.4,</a:t>
                      </a:r>
                      <a:r>
                        <a:rPr lang="en-US" sz="2400" baseline="0" dirty="0" smtClean="0"/>
                        <a:t> K.CC.5</a:t>
                      </a:r>
                      <a:endParaRPr lang="en-US" sz="2400" dirty="0"/>
                    </a:p>
                  </a:txBody>
                  <a:tcPr/>
                </a:tc>
              </a:tr>
              <a:tr h="7061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/>
                        <a:t>S 2296.1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K.CC.4, K.CC.5,</a:t>
                      </a:r>
                      <a:r>
                        <a:rPr lang="en-US" sz="2400" baseline="0" dirty="0" smtClean="0"/>
                        <a:t> K.OA.2</a:t>
                      </a:r>
                      <a:endParaRPr lang="en-US" sz="2400" dirty="0"/>
                    </a:p>
                  </a:txBody>
                  <a:tcPr/>
                </a:tc>
              </a:tr>
              <a:tr h="459025"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S 2296.2</a:t>
                      </a:r>
                      <a:endParaRPr lang="en-US" sz="2400" b="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2400" dirty="0" smtClean="0"/>
                        <a:t>1.OA.6 -</a:t>
                      </a:r>
                      <a:r>
                        <a:rPr lang="en-US" sz="2400" baseline="0" dirty="0" smtClean="0"/>
                        <a:t> … demonstrating fluency for addition and subtraction within 10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K.CC.4, K.CC.5</a:t>
                      </a:r>
                      <a:endParaRPr lang="en-US" sz="2400" dirty="0"/>
                    </a:p>
                  </a:txBody>
                  <a:tcPr/>
                </a:tc>
              </a:tr>
              <a:tr h="90560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 2296.3</a:t>
                      </a:r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K.OA.2,</a:t>
                      </a:r>
                      <a:r>
                        <a:rPr lang="en-US" sz="2400" baseline="0" dirty="0" smtClean="0"/>
                        <a:t> K.OA.4, 1.OA.8</a:t>
                      </a:r>
                      <a:endParaRPr lang="en-US" sz="2400" dirty="0"/>
                    </a:p>
                  </a:txBody>
                  <a:tcPr/>
                </a:tc>
              </a:tr>
              <a:tr h="45902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 2296.4</a:t>
                      </a:r>
                      <a:endParaRPr lang="en-US" sz="2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2400" dirty="0" smtClean="0"/>
                        <a:t>2.OA.2 – Fluently</a:t>
                      </a:r>
                      <a:r>
                        <a:rPr lang="en-US" sz="2400" baseline="0" dirty="0" smtClean="0"/>
                        <a:t> add and subtract within 20…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K.CC.5, 1.NBT.1,</a:t>
                      </a:r>
                      <a:r>
                        <a:rPr lang="en-US" sz="2400" baseline="0" dirty="0" smtClean="0"/>
                        <a:t> 1.NTB.2</a:t>
                      </a:r>
                      <a:endParaRPr lang="en-US" sz="2400" dirty="0"/>
                    </a:p>
                  </a:txBody>
                  <a:tcPr/>
                </a:tc>
              </a:tr>
              <a:tr h="70619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 2296.5</a:t>
                      </a:r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1.OA.6,</a:t>
                      </a:r>
                      <a:r>
                        <a:rPr lang="en-US" sz="2400" baseline="0" dirty="0" smtClean="0"/>
                        <a:t> 1.OA.8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~PP3495.WAV">
            <a:hlinkClick r:id="" action="ppaction://media"/>
          </p:cNvPr>
          <p:cNvPicPr>
            <a:picLocks noRot="1" noChangeAspect="1"/>
          </p:cNvPicPr>
          <p:nvPr>
            <a:wavAudioFile r:embed="rId1" name="~PP3495.WAV"/>
          </p:nvPr>
        </p:nvPicPr>
        <p:blipFill>
          <a:blip r:embed="rId3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7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Setting: Loop Card Puzzles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S 2296</a:t>
            </a:r>
            <a:endParaRPr lang="en-US" sz="1600" b="1" dirty="0">
              <a:solidFill>
                <a:srgbClr val="315723"/>
              </a:solidFill>
            </a:endParaRPr>
          </a:p>
        </p:txBody>
      </p:sp>
      <p:pic>
        <p:nvPicPr>
          <p:cNvPr id="9" name="Picture 8" descr="2012-11-15 10.32.15.jpg"/>
          <p:cNvPicPr>
            <a:picLocks noChangeAspect="1"/>
          </p:cNvPicPr>
          <p:nvPr/>
        </p:nvPicPr>
        <p:blipFill>
          <a:blip r:embed="rId3" cstate="print"/>
          <a:srcRect l="10127" t="13502" r="6329" b="-1266"/>
          <a:stretch>
            <a:fillRect/>
          </a:stretch>
        </p:blipFill>
        <p:spPr>
          <a:xfrm>
            <a:off x="0" y="1295400"/>
            <a:ext cx="5029200" cy="3962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05400" y="1371600"/>
            <a:ext cx="373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Each activity consists of 3 to 8 loop card puzzles. </a:t>
            </a:r>
          </a:p>
          <a:p>
            <a:endParaRPr lang="en-US" sz="2400" dirty="0" smtClean="0"/>
          </a:p>
          <a:p>
            <a:r>
              <a:rPr lang="en-US" sz="2400" dirty="0" smtClean="0"/>
              <a:t>Puzzles can be completed individually, by partners or in small group.</a:t>
            </a:r>
          </a:p>
        </p:txBody>
      </p:sp>
      <p:pic>
        <p:nvPicPr>
          <p:cNvPr id="12" name="Picture 11" descr="2012-11-20 15.47.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0" y="4531288"/>
            <a:ext cx="5562600" cy="2326711"/>
          </a:xfrm>
          <a:prstGeom prst="rect">
            <a:avLst/>
          </a:prstGeom>
        </p:spPr>
      </p:pic>
      <p:pic>
        <p:nvPicPr>
          <p:cNvPr id="8" name="~PP191.WAV">
            <a:hlinkClick r:id="" action="ppaction://media"/>
          </p:cNvPr>
          <p:cNvPicPr>
            <a:picLocks noRot="1" noChangeAspect="1"/>
          </p:cNvPicPr>
          <p:nvPr>
            <a:wavAudioFile r:embed="rId1" name="~PP191.WAV"/>
          </p:nvPr>
        </p:nvPicPr>
        <p:blipFill>
          <a:blip r:embed="rId5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8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2012-11-20 15.45.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2600" y="2438400"/>
            <a:ext cx="6858000" cy="46034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Loop Card Puzzles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S 2296</a:t>
            </a:r>
            <a:endParaRPr lang="en-US" sz="1600" b="1" dirty="0">
              <a:solidFill>
                <a:srgbClr val="31572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447800"/>
            <a:ext cx="182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Every puzzle starts with the “green light” card.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447800" y="2362200"/>
            <a:ext cx="609600" cy="762000"/>
          </a:xfrm>
          <a:prstGeom prst="straightConnector1">
            <a:avLst/>
          </a:prstGeom>
          <a:ln w="34925">
            <a:solidFill>
              <a:srgbClr val="18012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90800" y="121920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Use the right side of the card to determine the next card.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657600" y="2057400"/>
            <a:ext cx="533400" cy="1066800"/>
          </a:xfrm>
          <a:prstGeom prst="straightConnector1">
            <a:avLst/>
          </a:prstGeom>
          <a:ln w="34925">
            <a:solidFill>
              <a:srgbClr val="18012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4544291" y="2386940"/>
            <a:ext cx="3509159" cy="2359232"/>
          </a:xfrm>
          <a:custGeom>
            <a:avLst/>
            <a:gdLst>
              <a:gd name="connsiteX0" fmla="*/ 2390899 w 3509159"/>
              <a:gd name="connsiteY0" fmla="*/ 201881 h 2359232"/>
              <a:gd name="connsiteX1" fmla="*/ 1179615 w 3509159"/>
              <a:gd name="connsiteY1" fmla="*/ 47502 h 2359232"/>
              <a:gd name="connsiteX2" fmla="*/ 419595 w 3509159"/>
              <a:gd name="connsiteY2" fmla="*/ 356260 h 2359232"/>
              <a:gd name="connsiteX3" fmla="*/ 288966 w 3509159"/>
              <a:gd name="connsiteY3" fmla="*/ 1413164 h 2359232"/>
              <a:gd name="connsiteX4" fmla="*/ 2153392 w 3509159"/>
              <a:gd name="connsiteY4" fmla="*/ 2256312 h 2359232"/>
              <a:gd name="connsiteX5" fmla="*/ 3281548 w 3509159"/>
              <a:gd name="connsiteY5" fmla="*/ 2030681 h 2359232"/>
              <a:gd name="connsiteX6" fmla="*/ 3424052 w 3509159"/>
              <a:gd name="connsiteY6" fmla="*/ 1246909 h 2359232"/>
              <a:gd name="connsiteX7" fmla="*/ 3340925 w 3509159"/>
              <a:gd name="connsiteY7" fmla="*/ 676894 h 2359232"/>
              <a:gd name="connsiteX8" fmla="*/ 2414649 w 3509159"/>
              <a:gd name="connsiteY8" fmla="*/ 296883 h 2359232"/>
              <a:gd name="connsiteX9" fmla="*/ 1428997 w 3509159"/>
              <a:gd name="connsiteY9" fmla="*/ 0 h 235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09159" h="2359232">
                <a:moveTo>
                  <a:pt x="2390899" y="201881"/>
                </a:moveTo>
                <a:cubicBezTo>
                  <a:pt x="1949532" y="111826"/>
                  <a:pt x="1508165" y="21772"/>
                  <a:pt x="1179615" y="47502"/>
                </a:cubicBezTo>
                <a:cubicBezTo>
                  <a:pt x="851065" y="73232"/>
                  <a:pt x="568036" y="128650"/>
                  <a:pt x="419595" y="356260"/>
                </a:cubicBezTo>
                <a:cubicBezTo>
                  <a:pt x="271154" y="583870"/>
                  <a:pt x="0" y="1096489"/>
                  <a:pt x="288966" y="1413164"/>
                </a:cubicBezTo>
                <a:cubicBezTo>
                  <a:pt x="577932" y="1729839"/>
                  <a:pt x="1654628" y="2153393"/>
                  <a:pt x="2153392" y="2256312"/>
                </a:cubicBezTo>
                <a:cubicBezTo>
                  <a:pt x="2652156" y="2359232"/>
                  <a:pt x="3069771" y="2198915"/>
                  <a:pt x="3281548" y="2030681"/>
                </a:cubicBezTo>
                <a:cubicBezTo>
                  <a:pt x="3493325" y="1862447"/>
                  <a:pt x="3414156" y="1472540"/>
                  <a:pt x="3424052" y="1246909"/>
                </a:cubicBezTo>
                <a:cubicBezTo>
                  <a:pt x="3433948" y="1021278"/>
                  <a:pt x="3509159" y="835232"/>
                  <a:pt x="3340925" y="676894"/>
                </a:cubicBezTo>
                <a:cubicBezTo>
                  <a:pt x="3172691" y="518556"/>
                  <a:pt x="2733304" y="409699"/>
                  <a:pt x="2414649" y="296883"/>
                </a:cubicBezTo>
                <a:cubicBezTo>
                  <a:pt x="2095994" y="184067"/>
                  <a:pt x="1762495" y="92033"/>
                  <a:pt x="1428997" y="0"/>
                </a:cubicBezTo>
              </a:path>
            </a:pathLst>
          </a:cu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391400" y="1676400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Next card will be a “9”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7391400" y="2438400"/>
            <a:ext cx="609600" cy="990600"/>
          </a:xfrm>
          <a:prstGeom prst="straightConnector1">
            <a:avLst/>
          </a:prstGeom>
          <a:ln w="34925">
            <a:solidFill>
              <a:srgbClr val="18012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~PP3918.WAV">
            <a:hlinkClick r:id="" action="ppaction://media"/>
          </p:cNvPr>
          <p:cNvPicPr>
            <a:picLocks noRot="1" noChangeAspect="1"/>
          </p:cNvPicPr>
          <p:nvPr>
            <a:wavAudioFile r:embed="rId2" name="~PP3918.WAV"/>
          </p:nvPr>
        </p:nvPicPr>
        <p:blipFill>
          <a:blip r:embed="rId5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99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/>
      <p:bldP spid="15" grpId="0"/>
      <p:bldP spid="23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2012-11-20 15.47.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38400"/>
            <a:ext cx="9144000" cy="38247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Loop Card Puzzles Continued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S 2296</a:t>
            </a:r>
            <a:endParaRPr lang="en-US" sz="1600" b="1" dirty="0">
              <a:solidFill>
                <a:srgbClr val="315723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09600" y="1447800"/>
            <a:ext cx="6324600" cy="1447800"/>
            <a:chOff x="609600" y="1447800"/>
            <a:chExt cx="6324600" cy="1447800"/>
          </a:xfrm>
        </p:grpSpPr>
        <p:sp>
          <p:nvSpPr>
            <p:cNvPr id="11" name="TextBox 10"/>
            <p:cNvSpPr txBox="1"/>
            <p:nvPr/>
          </p:nvSpPr>
          <p:spPr>
            <a:xfrm>
              <a:off x="609600" y="1447800"/>
              <a:ext cx="5334000" cy="83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accent3">
                      <a:lumMod val="50000"/>
                    </a:schemeClr>
                  </a:solidFill>
                </a:rPr>
                <a:t>Continue by matching the right side of the card to the left of the next card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5410200" y="2057400"/>
              <a:ext cx="609600" cy="762000"/>
            </a:xfrm>
            <a:prstGeom prst="straightConnector1">
              <a:avLst/>
            </a:prstGeom>
            <a:ln w="34925">
              <a:solidFill>
                <a:srgbClr val="18012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5410200" y="2057400"/>
              <a:ext cx="1524000" cy="838200"/>
            </a:xfrm>
            <a:prstGeom prst="straightConnector1">
              <a:avLst/>
            </a:prstGeom>
            <a:ln w="34925">
              <a:solidFill>
                <a:srgbClr val="18012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7391400" y="1219200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Final card will end in a “Stop Sign”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7848600" y="2438400"/>
            <a:ext cx="152400" cy="1905000"/>
          </a:xfrm>
          <a:prstGeom prst="straightConnector1">
            <a:avLst/>
          </a:prstGeom>
          <a:ln w="34925">
            <a:solidFill>
              <a:srgbClr val="18012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6489865" y="4081153"/>
            <a:ext cx="2574966" cy="1771403"/>
          </a:xfrm>
          <a:custGeom>
            <a:avLst/>
            <a:gdLst>
              <a:gd name="connsiteX0" fmla="*/ 1846613 w 2574966"/>
              <a:gd name="connsiteY0" fmla="*/ 110837 h 1771403"/>
              <a:gd name="connsiteX1" fmla="*/ 967839 w 2574966"/>
              <a:gd name="connsiteY1" fmla="*/ 146463 h 1771403"/>
              <a:gd name="connsiteX2" fmla="*/ 219693 w 2574966"/>
              <a:gd name="connsiteY2" fmla="*/ 312717 h 1771403"/>
              <a:gd name="connsiteX3" fmla="*/ 17813 w 2574966"/>
              <a:gd name="connsiteY3" fmla="*/ 1155865 h 1771403"/>
              <a:gd name="connsiteX4" fmla="*/ 326571 w 2574966"/>
              <a:gd name="connsiteY4" fmla="*/ 1654629 h 1771403"/>
              <a:gd name="connsiteX5" fmla="*/ 1217221 w 2574966"/>
              <a:gd name="connsiteY5" fmla="*/ 1761507 h 1771403"/>
              <a:gd name="connsiteX6" fmla="*/ 2036618 w 2574966"/>
              <a:gd name="connsiteY6" fmla="*/ 1714005 h 1771403"/>
              <a:gd name="connsiteX7" fmla="*/ 2487880 w 2574966"/>
              <a:gd name="connsiteY7" fmla="*/ 1535876 h 1771403"/>
              <a:gd name="connsiteX8" fmla="*/ 2559132 w 2574966"/>
              <a:gd name="connsiteY8" fmla="*/ 1096489 h 1771403"/>
              <a:gd name="connsiteX9" fmla="*/ 2523506 w 2574966"/>
              <a:gd name="connsiteY9" fmla="*/ 443346 h 1771403"/>
              <a:gd name="connsiteX10" fmla="*/ 2345377 w 2574966"/>
              <a:gd name="connsiteY10" fmla="*/ 75211 h 1771403"/>
              <a:gd name="connsiteX11" fmla="*/ 1751610 w 2574966"/>
              <a:gd name="connsiteY11" fmla="*/ 15834 h 1771403"/>
              <a:gd name="connsiteX12" fmla="*/ 1015340 w 2574966"/>
              <a:gd name="connsiteY12" fmla="*/ 170213 h 1771403"/>
              <a:gd name="connsiteX13" fmla="*/ 860961 w 2574966"/>
              <a:gd name="connsiteY13" fmla="*/ 205839 h 1771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74966" h="1771403">
                <a:moveTo>
                  <a:pt x="1846613" y="110837"/>
                </a:moveTo>
                <a:cubicBezTo>
                  <a:pt x="1542802" y="111826"/>
                  <a:pt x="1238992" y="112816"/>
                  <a:pt x="967839" y="146463"/>
                </a:cubicBezTo>
                <a:cubicBezTo>
                  <a:pt x="696686" y="180110"/>
                  <a:pt x="378031" y="144483"/>
                  <a:pt x="219693" y="312717"/>
                </a:cubicBezTo>
                <a:cubicBezTo>
                  <a:pt x="61355" y="480951"/>
                  <a:pt x="0" y="932213"/>
                  <a:pt x="17813" y="1155865"/>
                </a:cubicBezTo>
                <a:cubicBezTo>
                  <a:pt x="35626" y="1379517"/>
                  <a:pt x="126670" y="1553689"/>
                  <a:pt x="326571" y="1654629"/>
                </a:cubicBezTo>
                <a:cubicBezTo>
                  <a:pt x="526472" y="1755569"/>
                  <a:pt x="932213" y="1751611"/>
                  <a:pt x="1217221" y="1761507"/>
                </a:cubicBezTo>
                <a:cubicBezTo>
                  <a:pt x="1502229" y="1771403"/>
                  <a:pt x="1824841" y="1751610"/>
                  <a:pt x="2036618" y="1714005"/>
                </a:cubicBezTo>
                <a:cubicBezTo>
                  <a:pt x="2248395" y="1676400"/>
                  <a:pt x="2400794" y="1638795"/>
                  <a:pt x="2487880" y="1535876"/>
                </a:cubicBezTo>
                <a:cubicBezTo>
                  <a:pt x="2574966" y="1432957"/>
                  <a:pt x="2553194" y="1278577"/>
                  <a:pt x="2559132" y="1096489"/>
                </a:cubicBezTo>
                <a:cubicBezTo>
                  <a:pt x="2565070" y="914401"/>
                  <a:pt x="2559132" y="613559"/>
                  <a:pt x="2523506" y="443346"/>
                </a:cubicBezTo>
                <a:cubicBezTo>
                  <a:pt x="2487880" y="273133"/>
                  <a:pt x="2474026" y="146463"/>
                  <a:pt x="2345377" y="75211"/>
                </a:cubicBezTo>
                <a:cubicBezTo>
                  <a:pt x="2216728" y="3959"/>
                  <a:pt x="1973283" y="0"/>
                  <a:pt x="1751610" y="15834"/>
                </a:cubicBezTo>
                <a:cubicBezTo>
                  <a:pt x="1529937" y="31668"/>
                  <a:pt x="1163781" y="138546"/>
                  <a:pt x="1015340" y="170213"/>
                </a:cubicBezTo>
                <a:cubicBezTo>
                  <a:pt x="866899" y="201880"/>
                  <a:pt x="863930" y="203859"/>
                  <a:pt x="860961" y="205839"/>
                </a:cubicBezTo>
              </a:path>
            </a:pathLst>
          </a:cu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~PP1241.WAV">
            <a:hlinkClick r:id="" action="ppaction://media"/>
          </p:cNvPr>
          <p:cNvPicPr>
            <a:picLocks noRot="1" noChangeAspect="1"/>
          </p:cNvPicPr>
          <p:nvPr>
            <a:wavAudioFile r:embed="rId2" name="~PP1241.WAV"/>
          </p:nvPr>
        </p:nvPicPr>
        <p:blipFill>
          <a:blip r:embed="rId5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82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5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r>
              <a:rPr lang="en-US" dirty="0" smtClean="0"/>
              <a:t>Levels of Play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S 2296</a:t>
            </a:r>
            <a:endParaRPr lang="en-US" sz="1600" b="1" dirty="0">
              <a:solidFill>
                <a:srgbClr val="315723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0" y="1219200"/>
          <a:ext cx="9144000" cy="5013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8407"/>
                <a:gridCol w="1213805"/>
                <a:gridCol w="6311788"/>
              </a:tblGrid>
              <a:tr h="80966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Activity Number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Range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Type</a:t>
                      </a:r>
                      <a:endParaRPr lang="en-US" sz="2400" dirty="0"/>
                    </a:p>
                  </a:txBody>
                  <a:tcPr/>
                </a:tc>
              </a:tr>
              <a:tr h="5097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smtClean="0"/>
                        <a:t>S</a:t>
                      </a:r>
                      <a:r>
                        <a:rPr lang="en-US" sz="2800" b="0" baseline="0" dirty="0" smtClean="0"/>
                        <a:t> 2296.0</a:t>
                      </a:r>
                      <a:endParaRPr lang="en-US" sz="2800" b="0" dirty="0" smtClean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Up to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Regular Spatial (Dice)</a:t>
                      </a:r>
                      <a:r>
                        <a:rPr lang="en-US" sz="2800" baseline="0" dirty="0" smtClean="0"/>
                        <a:t> Patterns</a:t>
                      </a:r>
                      <a:endParaRPr lang="en-US" sz="2800" dirty="0" smtClean="0"/>
                    </a:p>
                  </a:txBody>
                  <a:tcPr/>
                </a:tc>
              </a:tr>
              <a:tr h="13494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smtClean="0"/>
                        <a:t>S 2296.1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Irregular and 2 color patterns;</a:t>
                      </a:r>
                    </a:p>
                    <a:p>
                      <a:r>
                        <a:rPr lang="en-US" sz="2800" dirty="0" smtClean="0"/>
                        <a:t>Symbolic</a:t>
                      </a:r>
                      <a:r>
                        <a:rPr lang="en-US" sz="2800" baseline="0" dirty="0" smtClean="0"/>
                        <a:t> – matching expressions to dots, addition</a:t>
                      </a:r>
                      <a:endParaRPr lang="en-US" sz="2800" dirty="0"/>
                    </a:p>
                  </a:txBody>
                  <a:tcPr/>
                </a:tc>
              </a:tr>
              <a:tr h="509787">
                <a:tc>
                  <a:txBody>
                    <a:bodyPr/>
                    <a:lstStyle/>
                    <a:p>
                      <a:r>
                        <a:rPr lang="en-US" sz="2800" b="0" dirty="0" smtClean="0"/>
                        <a:t>S 2296.2</a:t>
                      </a:r>
                      <a:endParaRPr lang="en-US" sz="2800" b="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Up to 10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Ten</a:t>
                      </a:r>
                      <a:r>
                        <a:rPr lang="en-US" sz="2800" baseline="0" dirty="0" smtClean="0"/>
                        <a:t> frames and Dot patterns</a:t>
                      </a:r>
                      <a:endParaRPr lang="en-US" sz="2800" dirty="0"/>
                    </a:p>
                  </a:txBody>
                  <a:tcPr/>
                </a:tc>
              </a:tr>
              <a:tr h="569762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 2296.3</a:t>
                      </a:r>
                      <a:endParaRPr lang="en-US" sz="2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Symbolic</a:t>
                      </a:r>
                      <a:r>
                        <a:rPr lang="en-US" sz="2800" baseline="0" dirty="0" smtClean="0"/>
                        <a:t> – equations with a missing term</a:t>
                      </a:r>
                      <a:endParaRPr lang="en-US" sz="2800" dirty="0"/>
                    </a:p>
                  </a:txBody>
                  <a:tcPr/>
                </a:tc>
              </a:tr>
              <a:tr h="509787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 2296.4</a:t>
                      </a:r>
                      <a:endParaRPr lang="en-US" sz="2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Up to 20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Dot</a:t>
                      </a:r>
                      <a:r>
                        <a:rPr lang="en-US" sz="2800" baseline="0" dirty="0" smtClean="0"/>
                        <a:t> arrangements</a:t>
                      </a:r>
                      <a:endParaRPr lang="en-US" sz="2800" dirty="0"/>
                    </a:p>
                  </a:txBody>
                  <a:tcPr/>
                </a:tc>
              </a:tr>
              <a:tr h="69478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 2296.5</a:t>
                      </a:r>
                      <a:endParaRPr lang="en-US" sz="2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Symbolic</a:t>
                      </a:r>
                      <a:r>
                        <a:rPr lang="en-US" sz="2800" baseline="0" dirty="0" smtClean="0"/>
                        <a:t> – equations with a missing term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~PP4038.WAV">
            <a:hlinkClick r:id="" action="ppaction://media"/>
          </p:cNvPr>
          <p:cNvPicPr>
            <a:picLocks noRot="1" noChangeAspect="1"/>
          </p:cNvPicPr>
          <p:nvPr>
            <a:wavAudioFile r:embed="rId1" name="~PP4038.WAV"/>
          </p:nvPr>
        </p:nvPicPr>
        <p:blipFill>
          <a:blip r:embed="rId3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71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981200"/>
            <a:ext cx="5823285" cy="4676274"/>
          </a:xfrm>
          <a:prstGeom prst="rect">
            <a:avLst/>
          </a:prstGeom>
          <a:noFill/>
          <a:ln w="9525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4253914"/>
            <a:ext cx="5943600" cy="4580021"/>
          </a:xfrm>
          <a:prstGeom prst="rect">
            <a:avLst/>
          </a:prstGeom>
          <a:noFill/>
          <a:ln w="9525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Preparing the Loop Card Puzzles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S 2296</a:t>
            </a:r>
            <a:endParaRPr lang="en-US" sz="1600" b="1" dirty="0">
              <a:solidFill>
                <a:srgbClr val="31572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1430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Loop Card Puzzles are available through the “print link”.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00600" y="1219200"/>
            <a:ext cx="3962400" cy="83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Print pages (in color or B&amp;W). Cut apart cards.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733800" y="2057400"/>
            <a:ext cx="5410200" cy="3785652"/>
            <a:chOff x="3733800" y="2057400"/>
            <a:chExt cx="5410200" cy="3785652"/>
          </a:xfrm>
        </p:grpSpPr>
        <p:cxnSp>
          <p:nvCxnSpPr>
            <p:cNvPr id="26" name="Straight Arrow Connector 25"/>
            <p:cNvCxnSpPr/>
            <p:nvPr/>
          </p:nvCxnSpPr>
          <p:spPr>
            <a:xfrm flipH="1">
              <a:off x="4724400" y="2286000"/>
              <a:ext cx="2362200" cy="2514600"/>
            </a:xfrm>
            <a:prstGeom prst="straightConnector1">
              <a:avLst/>
            </a:prstGeom>
            <a:ln w="34925">
              <a:solidFill>
                <a:srgbClr val="18012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086600" y="2057400"/>
              <a:ext cx="2057400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accent3">
                      <a:lumMod val="50000"/>
                    </a:schemeClr>
                  </a:solidFill>
                </a:rPr>
                <a:t>Each set has a unique code. Every card in the set is labeled with that code.</a:t>
              </a:r>
            </a:p>
            <a:p>
              <a:r>
                <a:rPr lang="en-US" sz="2400" dirty="0" smtClean="0">
                  <a:solidFill>
                    <a:schemeClr val="accent3">
                      <a:lumMod val="50000"/>
                    </a:schemeClr>
                  </a:solidFill>
                </a:rPr>
                <a:t>Also, sets will have a consistent color scheme.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3733800" y="2286000"/>
              <a:ext cx="3352800" cy="304800"/>
            </a:xfrm>
            <a:prstGeom prst="straightConnector1">
              <a:avLst/>
            </a:prstGeom>
            <a:ln w="34925">
              <a:solidFill>
                <a:srgbClr val="18012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~PP2895.WAV">
            <a:hlinkClick r:id="" action="ppaction://media"/>
          </p:cNvPr>
          <p:cNvPicPr>
            <a:picLocks noRot="1" noChangeAspect="1"/>
          </p:cNvPicPr>
          <p:nvPr>
            <a:wavAudioFile r:embed="rId2" name="~PP2895.WAV"/>
          </p:nvPr>
        </p:nvPicPr>
        <p:blipFill>
          <a:blip r:embed="rId6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48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5.1|7.7|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8.4|45.1|7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4.3|18.9|3.6"/>
</p:tagLst>
</file>

<file path=ppt/theme/theme1.xml><?xml version="1.0" encoding="utf-8"?>
<a:theme xmlns:a="http://schemas.openxmlformats.org/drawingml/2006/main" name="Office Theme">
  <a:themeElements>
    <a:clrScheme name="Custom 16">
      <a:dk1>
        <a:srgbClr val="04617B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4617B"/>
      </a:accent3>
      <a:accent4>
        <a:srgbClr val="20C8F7"/>
      </a:accent4>
      <a:accent5>
        <a:srgbClr val="7CCA62"/>
      </a:accent5>
      <a:accent6>
        <a:srgbClr val="07674D"/>
      </a:accent6>
      <a:hlink>
        <a:srgbClr val="033326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10603</TotalTime>
  <Words>778</Words>
  <Application>Microsoft Office PowerPoint</Application>
  <PresentationFormat>On-screen Show (4:3)</PresentationFormat>
  <Paragraphs>167</Paragraphs>
  <Slides>24</Slides>
  <Notes>7</Notes>
  <HiddenSlides>0</HiddenSlides>
  <MMClips>24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Slide 1</vt:lpstr>
      <vt:lpstr>KNP Task Group S 2296 Loop Cards</vt:lpstr>
      <vt:lpstr>Purpose</vt:lpstr>
      <vt:lpstr>Connections to CCSS</vt:lpstr>
      <vt:lpstr>Setting: Loop Card Puzzles</vt:lpstr>
      <vt:lpstr>Loop Card Puzzles</vt:lpstr>
      <vt:lpstr>Loop Card Puzzles Continued</vt:lpstr>
      <vt:lpstr>Levels of Play</vt:lpstr>
      <vt:lpstr>Preparing the Loop Card Puzzles</vt:lpstr>
      <vt:lpstr>Options for Use</vt:lpstr>
      <vt:lpstr>Small group</vt:lpstr>
      <vt:lpstr>Individual or Partner Play</vt:lpstr>
      <vt:lpstr>Individual or Partner Play</vt:lpstr>
      <vt:lpstr>Levels of Play</vt:lpstr>
      <vt:lpstr>S 2296.0</vt:lpstr>
      <vt:lpstr>S 2296.1</vt:lpstr>
      <vt:lpstr>S 2296.1</vt:lpstr>
      <vt:lpstr>S 2296.2</vt:lpstr>
      <vt:lpstr>S 2296.3</vt:lpstr>
      <vt:lpstr>S 2296.3</vt:lpstr>
      <vt:lpstr>S 2296.4</vt:lpstr>
      <vt:lpstr>S 2296.5</vt:lpstr>
      <vt:lpstr>Activity Folders</vt:lpstr>
      <vt:lpstr>Slide 24</vt:lpstr>
    </vt:vector>
  </TitlesOfParts>
  <Company>University of Kentucky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 back by 5s Start at 45 Stop at 20</dc:title>
  <dc:creator>C Aossey</dc:creator>
  <cp:lastModifiedBy>C Aossey</cp:lastModifiedBy>
  <cp:revision>297</cp:revision>
  <dcterms:created xsi:type="dcterms:W3CDTF">2012-03-23T15:32:39Z</dcterms:created>
  <dcterms:modified xsi:type="dcterms:W3CDTF">2012-11-27T18:40:29Z</dcterms:modified>
</cp:coreProperties>
</file>