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3"/>
  </p:notesMasterIdLst>
  <p:sldIdLst>
    <p:sldId id="436" r:id="rId2"/>
    <p:sldId id="561" r:id="rId3"/>
    <p:sldId id="733" r:id="rId4"/>
    <p:sldId id="702" r:id="rId5"/>
    <p:sldId id="564" r:id="rId6"/>
    <p:sldId id="716" r:id="rId7"/>
    <p:sldId id="717" r:id="rId8"/>
    <p:sldId id="360" r:id="rId9"/>
    <p:sldId id="720" r:id="rId10"/>
    <p:sldId id="722" r:id="rId11"/>
    <p:sldId id="723" r:id="rId12"/>
    <p:sldId id="725" r:id="rId13"/>
    <p:sldId id="715" r:id="rId14"/>
    <p:sldId id="718" r:id="rId15"/>
    <p:sldId id="724" r:id="rId16"/>
    <p:sldId id="728" r:id="rId17"/>
    <p:sldId id="731" r:id="rId18"/>
    <p:sldId id="727" r:id="rId19"/>
    <p:sldId id="729" r:id="rId20"/>
    <p:sldId id="730" r:id="rId21"/>
    <p:sldId id="60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2hz8OHg4rVyRxOJftCW3CQ==" hashData="Ix+8TD9w9Qz/e+CdtIArElnMKmw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18012F"/>
    <a:srgbClr val="FFFFFF"/>
    <a:srgbClr val="FC64D4"/>
    <a:srgbClr val="99D9EA"/>
    <a:srgbClr val="31572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6" autoAdjust="0"/>
    <p:restoredTop sz="88116" autoAdjust="0"/>
  </p:normalViewPr>
  <p:slideViewPr>
    <p:cSldViewPr>
      <p:cViewPr>
        <p:scale>
          <a:sx n="60" d="100"/>
          <a:sy n="60" d="100"/>
        </p:scale>
        <p:origin x="-2112" y="-5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823DF-4F67-4F47-820C-01F14524E799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4B3F2-29B3-4FE1-BCF3-3552B3AFED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Replace</a:t>
            </a:r>
            <a:r>
              <a:rPr lang="en-US" baseline="0" dirty="0" smtClean="0"/>
              <a:t> with a picture of a 2 color numeral roll!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4B3F2-29B3-4FE1-BCF3-3552B3AFEDC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picture of activity folder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4B3F2-29B3-4FE1-BCF3-3552B3AFEDC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27CE-687B-44BA-A7FB-E839896E3EC0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F029-02C7-494A-B9B0-1BE14CDC4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A27CE-687B-44BA-A7FB-E839896E3EC0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4F029-02C7-494A-B9B0-1BE14CDC4A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Picture1 subscript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5766816"/>
            <a:ext cx="2395728" cy="109118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362200" y="6550223"/>
            <a:ext cx="647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accent1"/>
                </a:solidFill>
              </a:rPr>
              <a:t>Kentucky Center for Mathematics</a:t>
            </a:r>
            <a:r>
              <a:rPr lang="en-US" sz="1400" baseline="0" dirty="0" smtClean="0">
                <a:solidFill>
                  <a:schemeClr val="accent1"/>
                </a:solidFill>
              </a:rPr>
              <a:t>: </a:t>
            </a:r>
            <a:r>
              <a:rPr lang="en-US" sz="1400" b="1" i="0" baseline="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knp.kentuckymathematics.org</a:t>
            </a:r>
            <a:endParaRPr lang="en-US" sz="1400" b="1" i="0" baseline="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audio10.wav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5" Type="http://schemas.openxmlformats.org/officeDocument/2006/relationships/image" Target="../media/image8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5.wav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hyperlink" Target="http://www.kentuckymathematics.org/intervention/KNP-NumRoll.asp" TargetMode="Externa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5" Type="http://schemas.openxmlformats.org/officeDocument/2006/relationships/image" Target="../media/image8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1.wav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3.wav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.wav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4-20 at 9.08.54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353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800600"/>
            <a:ext cx="3962400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48400"/>
            <a:ext cx="464820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</a:rPr>
              <a:t>Kentucky Center for Mathematics</a:t>
            </a:r>
            <a:endParaRPr lang="en-US" sz="1400" baseline="0" dirty="0" smtClean="0">
              <a:solidFill>
                <a:schemeClr val="accent1"/>
              </a:solidFill>
            </a:endParaRPr>
          </a:p>
          <a:p>
            <a:pPr algn="ctr"/>
            <a:r>
              <a:rPr lang="en-US" sz="1400" b="1" i="0" baseline="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knp.kentuckymathematics.org</a:t>
            </a:r>
            <a:endParaRPr lang="en-US" sz="1400" b="1" i="0" baseline="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3" name="~PP1003.WAV">
            <a:hlinkClick r:id="" action="ppaction://media"/>
          </p:cNvPr>
          <p:cNvPicPr>
            <a:picLocks noRot="1" noChangeAspect="1"/>
          </p:cNvPicPr>
          <p:nvPr>
            <a:wavAudioFile r:embed="rId1" name="~PP1003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2243798"/>
      </p:ext>
    </p:extLst>
  </p:cSld>
  <p:clrMapOvr>
    <a:masterClrMapping/>
  </p:clrMapOvr>
  <p:transition advTm="75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your Setting – Option 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66800"/>
            <a:ext cx="3962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Use the masters available by print link.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If a deck with the numerals you wish to use is not included, hand-write numerals on the blank template to make cards.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Smiley face indicate correct orientation.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Ni 1181</a:t>
            </a:r>
            <a:endParaRPr lang="en-US" sz="1600" b="1" dirty="0">
              <a:solidFill>
                <a:srgbClr val="315723"/>
              </a:solidFill>
            </a:endParaRPr>
          </a:p>
        </p:txBody>
      </p:sp>
      <p:pic>
        <p:nvPicPr>
          <p:cNvPr id="9" name="Picture 8" descr="2012-11-10 15.14.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0" y="1219200"/>
            <a:ext cx="5022538" cy="281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962400"/>
            <a:ext cx="1984576" cy="2895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3989331"/>
            <a:ext cx="1948612" cy="28686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 flipV="1">
            <a:off x="3124200" y="2895600"/>
            <a:ext cx="3352800" cy="1905000"/>
          </a:xfrm>
          <a:prstGeom prst="straightConnector1">
            <a:avLst/>
          </a:prstGeom>
          <a:ln w="41275">
            <a:solidFill>
              <a:srgbClr val="18012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124200" y="4648200"/>
            <a:ext cx="1981200" cy="152400"/>
          </a:xfrm>
          <a:prstGeom prst="straightConnector1">
            <a:avLst/>
          </a:prstGeom>
          <a:ln w="41275">
            <a:solidFill>
              <a:srgbClr val="18012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124200" y="4876800"/>
            <a:ext cx="4267200" cy="1143000"/>
          </a:xfrm>
          <a:prstGeom prst="straightConnector1">
            <a:avLst/>
          </a:prstGeom>
          <a:ln w="41275">
            <a:solidFill>
              <a:srgbClr val="18012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~PP863.WAV">
            <a:hlinkClick r:id="" action="ppaction://media"/>
          </p:cNvPr>
          <p:cNvPicPr>
            <a:picLocks noRot="1" noChangeAspect="1"/>
          </p:cNvPicPr>
          <p:nvPr>
            <a:wavAudioFile r:embed="rId2" name="~PP863.WAV"/>
          </p:nvPr>
        </p:nvPicPr>
        <p:blipFill>
          <a:blip r:embed="rId7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48000" y="55626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Examples from Printable for Ni 1181.1</a:t>
            </a:r>
            <a:endParaRPr lang="en-US" dirty="0">
              <a:solidFill>
                <a:srgbClr val="00206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694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your Setting – Option 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Ni 1181</a:t>
            </a:r>
            <a:endParaRPr lang="en-US" sz="1600" b="1" dirty="0">
              <a:solidFill>
                <a:srgbClr val="315723"/>
              </a:solidFill>
            </a:endParaRPr>
          </a:p>
        </p:txBody>
      </p:sp>
      <p:pic>
        <p:nvPicPr>
          <p:cNvPr id="2050" name="Picture 2" descr="Number Cards  Free Printables  SEN Teacher ~ Free teaching resources for Special Nee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38400"/>
            <a:ext cx="5237031" cy="503078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4692" y="2564689"/>
            <a:ext cx="4229307" cy="2934409"/>
          </a:xfrm>
          <a:prstGeom prst="rect">
            <a:avLst/>
          </a:prstGeom>
          <a:noFill/>
          <a:ln w="19050" algn="in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76200" y="1143001"/>
            <a:ext cx="8915401" cy="114299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Use the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Sen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Teacher Card Maker at </a:t>
            </a: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cs typeface="Arial" pitchFamily="34" charset="0"/>
              </a:rPr>
              <a:t>http://www.senteacher.org/Worksheet/9/Number.xhtml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276600" y="3657600"/>
            <a:ext cx="1371600" cy="1143000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3352800" y="4800600"/>
            <a:ext cx="167640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 flipH="1" flipV="1">
            <a:off x="7467600" y="3505200"/>
            <a:ext cx="414888" cy="2229776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6858000" y="5638800"/>
            <a:ext cx="1676400" cy="914400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Set “Steps of” to “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0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”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 flipV="1">
            <a:off x="3276601" y="2590800"/>
            <a:ext cx="1676400" cy="106680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~PP3184.WAV">
            <a:hlinkClick r:id="" action="ppaction://media"/>
          </p:cNvPr>
          <p:cNvPicPr>
            <a:picLocks noRot="1" noChangeAspect="1"/>
          </p:cNvPicPr>
          <p:nvPr>
            <a:wavAudioFile r:embed="rId1" name="~PP3184.WAV"/>
          </p:nvPr>
        </p:nvPicPr>
        <p:blipFill>
          <a:blip r:embed="rId5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9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57800" y="1143000"/>
            <a:ext cx="3886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What is different about these numbers? 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How do you know that number goes in that stack?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Which one comes first when you count?  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Which one is more/less?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Ni 1181</a:t>
            </a:r>
            <a:endParaRPr lang="en-US" sz="1600" b="1" dirty="0">
              <a:solidFill>
                <a:srgbClr val="315723"/>
              </a:solidFill>
            </a:endParaRPr>
          </a:p>
        </p:txBody>
      </p:sp>
      <p:pic>
        <p:nvPicPr>
          <p:cNvPr id="10" name="Picture 9" descr="2012-11-06 16.32.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71600"/>
            <a:ext cx="5257800" cy="3748091"/>
          </a:xfrm>
          <a:prstGeom prst="rect">
            <a:avLst/>
          </a:prstGeom>
        </p:spPr>
      </p:pic>
      <p:pic>
        <p:nvPicPr>
          <p:cNvPr id="12" name="~PP1289.WAV">
            <a:hlinkClick r:id="" action="ppaction://media"/>
          </p:cNvPr>
          <p:cNvPicPr>
            <a:picLocks noRot="1" noChangeAspect="1"/>
          </p:cNvPicPr>
          <p:nvPr>
            <a:wavAudioFile r:embed="rId1" name="~PP1289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65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Additional Support – Numeral Track</a:t>
            </a:r>
            <a:endParaRPr lang="en-US" dirty="0"/>
          </a:p>
        </p:txBody>
      </p:sp>
      <p:pic>
        <p:nvPicPr>
          <p:cNvPr id="5" name="Picture 4" descr="2012-11-06 16.36.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5868992" cy="456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Ni 1181</a:t>
            </a:r>
            <a:endParaRPr lang="en-US" sz="1600" b="1" dirty="0">
              <a:solidFill>
                <a:srgbClr val="315723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867400" y="1752600"/>
            <a:ext cx="3276600" cy="4068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For pairs of numbers within a small range – a </a:t>
            </a:r>
            <a:r>
              <a:rPr lang="en-US" b="1" dirty="0" smtClean="0"/>
              <a:t>Numeral Track </a:t>
            </a:r>
            <a:r>
              <a:rPr lang="en-US" dirty="0" smtClean="0"/>
              <a:t>can be used as a reference.</a:t>
            </a:r>
            <a:endParaRPr lang="en-US" dirty="0"/>
          </a:p>
        </p:txBody>
      </p:sp>
      <p:pic>
        <p:nvPicPr>
          <p:cNvPr id="9" name="~PP3830.WAV">
            <a:hlinkClick r:id="" action="ppaction://media"/>
          </p:cNvPr>
          <p:cNvPicPr>
            <a:picLocks noRot="1" noChangeAspect="1"/>
          </p:cNvPicPr>
          <p:nvPr>
            <a:wavAudioFile r:embed="rId1" name="~PP3830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0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Support – Numeral Roll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Ni 1181</a:t>
            </a:r>
            <a:endParaRPr lang="en-US" sz="1600" b="1" dirty="0">
              <a:solidFill>
                <a:srgbClr val="31572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371600"/>
            <a:ext cx="2971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larger numerals (within 100), a </a:t>
            </a:r>
            <a:r>
              <a:rPr lang="en-US" sz="2400" b="1" dirty="0" smtClean="0"/>
              <a:t>Numeral Roll </a:t>
            </a:r>
            <a:r>
              <a:rPr lang="en-US" sz="2400" dirty="0" smtClean="0"/>
              <a:t>may be supportive. </a:t>
            </a:r>
          </a:p>
          <a:p>
            <a:endParaRPr lang="en-US" sz="2400" dirty="0" smtClean="0"/>
          </a:p>
          <a:p>
            <a:r>
              <a:rPr lang="en-US" sz="2400" dirty="0" smtClean="0"/>
              <a:t>For some struggling students, finding the number’s position may provide the support a student needs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0" name="Picture 9" descr="2012-11-06 16.33.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1400" y="1295400"/>
            <a:ext cx="5112023" cy="4343400"/>
          </a:xfrm>
          <a:prstGeom prst="rect">
            <a:avLst/>
          </a:prstGeom>
        </p:spPr>
      </p:pic>
      <p:pic>
        <p:nvPicPr>
          <p:cNvPr id="11" name="~PP3389.WAV">
            <a:hlinkClick r:id="" action="ppaction://media"/>
          </p:cNvPr>
          <p:cNvPicPr>
            <a:picLocks noRot="1" noChangeAspect="1"/>
          </p:cNvPicPr>
          <p:nvPr>
            <a:wavAudioFile r:embed="rId1" name="~PP3389.WAV"/>
          </p:nvPr>
        </p:nvPicPr>
        <p:blipFill>
          <a:blip r:embed="rId5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2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Questioning</a:t>
            </a:r>
            <a:endParaRPr lang="en-US" dirty="0"/>
          </a:p>
        </p:txBody>
      </p:sp>
      <p:pic>
        <p:nvPicPr>
          <p:cNvPr id="4" name="Content Placeholder 3" descr="2012-11-06 16.33.4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04800" y="1524000"/>
            <a:ext cx="5112023" cy="3308635"/>
          </a:xfrm>
        </p:spPr>
      </p:pic>
      <p:sp>
        <p:nvSpPr>
          <p:cNvPr id="7" name="TextBox 6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Ni 1181</a:t>
            </a:r>
            <a:endParaRPr lang="en-US" sz="1600" b="1" dirty="0">
              <a:solidFill>
                <a:srgbClr val="31572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600" y="1371601"/>
            <a:ext cx="2971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Where is that number located? 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To which decade family does it belong?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What numbers are its neighbors?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828800" y="5486400"/>
            <a:ext cx="68160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Visit this site to learn how to make a numeral roll:</a:t>
            </a:r>
          </a:p>
          <a:p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http://www.kentuckymathematics.org/intervention/KNP-NumRoll.asp</a:t>
            </a:r>
            <a:endParaRPr lang="en-US" dirty="0"/>
          </a:p>
        </p:txBody>
      </p:sp>
      <p:pic>
        <p:nvPicPr>
          <p:cNvPr id="12" name="~PP275.WAV">
            <a:hlinkClick r:id="" action="ppaction://media"/>
          </p:cNvPr>
          <p:cNvPicPr>
            <a:picLocks noRot="1" noChangeAspect="1"/>
          </p:cNvPicPr>
          <p:nvPr>
            <a:wavAudioFile r:embed="rId2" name="~PP275.WAV"/>
          </p:nvPr>
        </p:nvPicPr>
        <p:blipFill>
          <a:blip r:embed="rId6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56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Support – Arrow Cards</a:t>
            </a:r>
            <a:endParaRPr lang="en-US" dirty="0"/>
          </a:p>
        </p:txBody>
      </p:sp>
      <p:pic>
        <p:nvPicPr>
          <p:cNvPr id="7" name="Content Placeholder 6" descr="2012-11-07 15.19.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1447800"/>
            <a:ext cx="3886200" cy="3174689"/>
          </a:xfrm>
        </p:spPr>
      </p:pic>
      <p:sp>
        <p:nvSpPr>
          <p:cNvPr id="6" name="TextBox 5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Ni 1181</a:t>
            </a:r>
            <a:endParaRPr lang="en-US" sz="1600" b="1" dirty="0">
              <a:solidFill>
                <a:srgbClr val="315723"/>
              </a:solidFill>
            </a:endParaRPr>
          </a:p>
        </p:txBody>
      </p:sp>
      <p:pic>
        <p:nvPicPr>
          <p:cNvPr id="8" name="Picture 7" descr="2012-11-07 15.22.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2590800"/>
            <a:ext cx="3982843" cy="38062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5800" y="1219200"/>
            <a:ext cx="4648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Some students may benefit from building the numerals with Arrow Cards.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endParaRPr lang="en-US" sz="2800" dirty="0"/>
          </a:p>
        </p:txBody>
      </p:sp>
      <p:pic>
        <p:nvPicPr>
          <p:cNvPr id="10" name="~PP2162.WAV">
            <a:hlinkClick r:id="" action="ppaction://media"/>
          </p:cNvPr>
          <p:cNvPicPr>
            <a:picLocks noRot="1" noChangeAspect="1"/>
          </p:cNvPicPr>
          <p:nvPr>
            <a:wavAudioFile r:embed="rId1" name="~PP2162.WAV"/>
          </p:nvPr>
        </p:nvPicPr>
        <p:blipFill>
          <a:blip r:embed="rId5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2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Ni 1181</a:t>
            </a:r>
            <a:endParaRPr lang="en-US" sz="1600" b="1" dirty="0">
              <a:solidFill>
                <a:srgbClr val="31572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1143000"/>
            <a:ext cx="8610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Build each number with the arrows.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How are they different? How are they the same?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Read the arrows…. Does that help you read the number?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What does the 3 mean in that number?</a:t>
            </a:r>
            <a:endParaRPr lang="en-US" sz="2800" dirty="0"/>
          </a:p>
        </p:txBody>
      </p:sp>
      <p:pic>
        <p:nvPicPr>
          <p:cNvPr id="12" name="Picture 11" descr="2012-11-07 15.22.29.jpg"/>
          <p:cNvPicPr>
            <a:picLocks noChangeAspect="1"/>
          </p:cNvPicPr>
          <p:nvPr/>
        </p:nvPicPr>
        <p:blipFill>
          <a:blip r:embed="rId3" cstate="print"/>
          <a:srcRect l="35838" t="8834" r="1688" b="33333"/>
          <a:stretch>
            <a:fillRect/>
          </a:stretch>
        </p:blipFill>
        <p:spPr>
          <a:xfrm>
            <a:off x="5486400" y="3581400"/>
            <a:ext cx="2819400" cy="2494254"/>
          </a:xfrm>
          <a:prstGeom prst="rect">
            <a:avLst/>
          </a:prstGeom>
        </p:spPr>
      </p:pic>
      <p:pic>
        <p:nvPicPr>
          <p:cNvPr id="13" name="Picture 12" descr="2012-11-07 15.22.52.jpg"/>
          <p:cNvPicPr>
            <a:picLocks noChangeAspect="1"/>
          </p:cNvPicPr>
          <p:nvPr/>
        </p:nvPicPr>
        <p:blipFill>
          <a:blip r:embed="rId4" cstate="print"/>
          <a:srcRect l="36667" b="19370"/>
          <a:stretch>
            <a:fillRect/>
          </a:stretch>
        </p:blipFill>
        <p:spPr>
          <a:xfrm>
            <a:off x="1600200" y="3505200"/>
            <a:ext cx="2887199" cy="2500051"/>
          </a:xfrm>
          <a:prstGeom prst="rect">
            <a:avLst/>
          </a:prstGeom>
        </p:spPr>
      </p:pic>
      <p:pic>
        <p:nvPicPr>
          <p:cNvPr id="16" name="~PP2349.WAV">
            <a:hlinkClick r:id="" action="ppaction://media"/>
          </p:cNvPr>
          <p:cNvPicPr>
            <a:picLocks noRot="1" noChangeAspect="1"/>
          </p:cNvPicPr>
          <p:nvPr>
            <a:wavAudioFile r:embed="rId1" name="~PP2349.WAV"/>
          </p:nvPr>
        </p:nvPicPr>
        <p:blipFill>
          <a:blip r:embed="rId5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1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Extensions – Beyond sorting!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Ni 1181</a:t>
            </a:r>
            <a:endParaRPr lang="en-US" sz="1600" b="1" dirty="0">
              <a:solidFill>
                <a:srgbClr val="31572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295400"/>
            <a:ext cx="8534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Speed name – turn cards over one at a time and have student name the numeral. Set a timer and challenge student to name the numbers more quickly next time.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Add additional number(s). For example, add “20” or “11” to the deck consisting of 12 &amp; 21.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Play games with the deck. For example, play “war” (or “Number Battle”).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9" name="Picture 8" descr="2012-11-06 16.38.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4876800"/>
            <a:ext cx="5562600" cy="1627124"/>
          </a:xfrm>
          <a:prstGeom prst="rect">
            <a:avLst/>
          </a:prstGeom>
        </p:spPr>
      </p:pic>
      <p:pic>
        <p:nvPicPr>
          <p:cNvPr id="8" name="~PP2632.WAV">
            <a:hlinkClick r:id="" action="ppaction://media"/>
          </p:cNvPr>
          <p:cNvPicPr>
            <a:picLocks noRot="1" noChangeAspect="1"/>
          </p:cNvPicPr>
          <p:nvPr>
            <a:wavAudioFile r:embed="rId1" name="~PP2632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50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020762"/>
          </a:xfrm>
        </p:spPr>
        <p:txBody>
          <a:bodyPr>
            <a:normAutofit/>
          </a:bodyPr>
          <a:lstStyle/>
          <a:p>
            <a:r>
              <a:rPr lang="en-US" dirty="0" err="1" smtClean="0"/>
              <a:t>Printables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219200"/>
            <a:ext cx="3886200" cy="4602163"/>
          </a:xfrm>
        </p:spPr>
        <p:txBody>
          <a:bodyPr/>
          <a:lstStyle/>
          <a:p>
            <a:r>
              <a:rPr lang="en-US" dirty="0" smtClean="0"/>
              <a:t>Includes handy reference sheet and game card masters!</a:t>
            </a:r>
            <a:endParaRPr lang="en-US" dirty="0"/>
          </a:p>
        </p:txBody>
      </p:sp>
      <p:pic>
        <p:nvPicPr>
          <p:cNvPr id="7" name="~PP554.WAV">
            <a:hlinkClick r:id="" action="ppaction://media"/>
          </p:cNvPr>
          <p:cNvPicPr>
            <a:picLocks noRot="1" noChangeAspect="1"/>
          </p:cNvPicPr>
          <p:nvPr>
            <a:wavAudioFile r:embed="rId1" name="~PP554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Ni 1181</a:t>
            </a:r>
            <a:endParaRPr lang="en-US" sz="1600" b="1" dirty="0">
              <a:solidFill>
                <a:srgbClr val="315723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219200"/>
            <a:ext cx="3833812" cy="5038725"/>
          </a:xfrm>
          <a:prstGeom prst="rect">
            <a:avLst/>
          </a:prstGeom>
          <a:noFill/>
          <a:ln w="9525">
            <a:solidFill>
              <a:srgbClr val="18012F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2971800"/>
            <a:ext cx="2014144" cy="2919862"/>
          </a:xfrm>
          <a:prstGeom prst="rect">
            <a:avLst/>
          </a:prstGeom>
          <a:noFill/>
          <a:ln w="9525">
            <a:solidFill>
              <a:srgbClr val="18012F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505200"/>
            <a:ext cx="1923572" cy="2924175"/>
          </a:xfrm>
          <a:prstGeom prst="rect">
            <a:avLst/>
          </a:prstGeom>
          <a:noFill/>
          <a:ln w="9525">
            <a:solidFill>
              <a:srgbClr val="18012F"/>
            </a:solidFill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65162" y="3869131"/>
            <a:ext cx="2078838" cy="2988869"/>
          </a:xfrm>
          <a:prstGeom prst="rect">
            <a:avLst/>
          </a:prstGeom>
          <a:noFill/>
          <a:ln w="9525">
            <a:solidFill>
              <a:srgbClr val="18012F"/>
            </a:solidFill>
            <a:miter lim="800000"/>
            <a:headEnd/>
            <a:tailEnd/>
          </a:ln>
        </p:spPr>
      </p:pic>
    </p:spTree>
  </p:cSld>
  <p:clrMapOvr>
    <a:masterClrMapping/>
  </p:clrMapOvr>
  <p:transition advTm="13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1447800"/>
            <a:ext cx="8229600" cy="1447800"/>
          </a:xfrm>
        </p:spPr>
        <p:txBody>
          <a:bodyPr>
            <a:noAutofit/>
          </a:bodyPr>
          <a:lstStyle/>
          <a:p>
            <a:pPr algn="r"/>
            <a:r>
              <a:rPr lang="en-US" sz="5400" dirty="0" smtClean="0">
                <a:ln w="63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Georgia" pitchFamily="18" charset="0"/>
              </a:rPr>
              <a:t>KNP Task Group Ni 1181</a:t>
            </a:r>
            <a:br>
              <a:rPr lang="en-US" sz="5400" dirty="0" smtClean="0">
                <a:ln w="63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Georgia" pitchFamily="18" charset="0"/>
              </a:rPr>
            </a:br>
            <a:r>
              <a:rPr lang="en-US" sz="4000" dirty="0" smtClean="0">
                <a:ln w="63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Georgia" pitchFamily="18" charset="0"/>
              </a:rPr>
              <a:t>Discriminating Numerals</a:t>
            </a:r>
            <a:endParaRPr lang="en-US" sz="4000" dirty="0">
              <a:ln w="6350">
                <a:solidFill>
                  <a:schemeClr val="tx2">
                    <a:lumMod val="50000"/>
                  </a:schemeClr>
                </a:solidFill>
              </a:ln>
              <a:solidFill>
                <a:schemeClr val="accent2"/>
              </a:solidFill>
              <a:latin typeface="Georgia" pitchFamily="18" charset="0"/>
            </a:endParaRPr>
          </a:p>
        </p:txBody>
      </p:sp>
      <p:sp>
        <p:nvSpPr>
          <p:cNvPr id="10" name="Subtitle 2"/>
          <p:cNvSpPr>
            <a:spLocks noGrp="1"/>
          </p:cNvSpPr>
          <p:nvPr>
            <p:ph sz="half" idx="2"/>
          </p:nvPr>
        </p:nvSpPr>
        <p:spPr>
          <a:xfrm>
            <a:off x="152400" y="3505200"/>
            <a:ext cx="8534400" cy="2057400"/>
          </a:xfrm>
        </p:spPr>
        <p:txBody>
          <a:bodyPr>
            <a:noAutofit/>
          </a:bodyPr>
          <a:lstStyle/>
          <a:p>
            <a:pPr algn="r">
              <a:buNone/>
            </a:pPr>
            <a:endParaRPr lang="en-US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>
              <a:buNone/>
            </a:pPr>
            <a:r>
              <a:rPr lang="en-US" sz="2800" dirty="0" smtClean="0"/>
              <a:t>An entry in the </a:t>
            </a:r>
            <a:r>
              <a:rPr lang="en-US" sz="3200" b="1" dirty="0" smtClean="0"/>
              <a:t>Numeral Identification </a:t>
            </a:r>
            <a:r>
              <a:rPr lang="en-US" sz="2800" dirty="0" smtClean="0"/>
              <a:t>strand of the KNP Intervention Guide</a:t>
            </a:r>
          </a:p>
          <a:p>
            <a:pPr algn="r">
              <a:buNone/>
            </a:pPr>
            <a:endParaRPr lang="en-US" sz="28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~PP2699.WAV">
            <a:hlinkClick r:id="" action="ppaction://media"/>
          </p:cNvPr>
          <p:cNvPicPr>
            <a:picLocks noRot="1" noChangeAspect="1"/>
          </p:cNvPicPr>
          <p:nvPr>
            <a:wavAudioFile r:embed="rId1" name="~PP2699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2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Student Directions &amp; Activity Folders</a:t>
            </a:r>
            <a:endParaRPr lang="en-US" dirty="0"/>
          </a:p>
        </p:txBody>
      </p:sp>
      <p:pic>
        <p:nvPicPr>
          <p:cNvPr id="4" name="~PP3309.WAV">
            <a:hlinkClick r:id="" action="ppaction://media"/>
          </p:cNvPr>
          <p:cNvPicPr>
            <a:picLocks noRot="1" noChangeAspect="1"/>
          </p:cNvPicPr>
          <p:nvPr>
            <a:wavAudioFile r:embed="rId1" name="~PP3309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Ni 1181</a:t>
            </a:r>
            <a:endParaRPr lang="en-US" sz="1600" b="1" dirty="0">
              <a:solidFill>
                <a:srgbClr val="31572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43000"/>
            <a:ext cx="6297288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012-11-12 13.10.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54124" y="3581400"/>
            <a:ext cx="3589875" cy="3276600"/>
          </a:xfrm>
          <a:prstGeom prst="rect">
            <a:avLst/>
          </a:prstGeom>
          <a:ln>
            <a:solidFill>
              <a:srgbClr val="18012F"/>
            </a:solidFill>
          </a:ln>
        </p:spPr>
      </p:pic>
    </p:spTree>
  </p:cSld>
  <p:clrMapOvr>
    <a:masterClrMapping/>
  </p:clrMapOvr>
  <p:transition advTm="269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4-20 at 9.08.54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" y="0"/>
            <a:ext cx="913353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800600"/>
            <a:ext cx="39624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4495800"/>
            <a:ext cx="81534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315723"/>
                </a:solidFill>
              </a:rPr>
              <a:t>Thank You!</a:t>
            </a:r>
          </a:p>
          <a:p>
            <a:pPr algn="ctr"/>
            <a:endParaRPr lang="en-US" sz="2000" b="1" dirty="0" smtClean="0">
              <a:solidFill>
                <a:srgbClr val="315723"/>
              </a:solidFill>
            </a:endParaRPr>
          </a:p>
          <a:p>
            <a:pPr algn="ctr"/>
            <a:endParaRPr lang="en-US" sz="2000" b="1" dirty="0" smtClean="0">
              <a:solidFill>
                <a:srgbClr val="315723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315723"/>
                </a:solidFill>
              </a:rPr>
              <a:t>Please visit </a:t>
            </a:r>
            <a:r>
              <a:rPr lang="en-US" sz="2000" b="1" dirty="0" smtClean="0">
                <a:solidFill>
                  <a:srgbClr val="FF0000"/>
                </a:solidFill>
              </a:rPr>
              <a:t>knp.kentuckymathematics.org</a:t>
            </a:r>
            <a:r>
              <a:rPr lang="en-US" sz="2000" b="1" dirty="0" smtClean="0">
                <a:solidFill>
                  <a:srgbClr val="315723"/>
                </a:solidFill>
              </a:rPr>
              <a:t> for more information.</a:t>
            </a:r>
            <a:endParaRPr lang="en-US" sz="2000" b="1" dirty="0">
              <a:solidFill>
                <a:srgbClr val="31572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248400"/>
            <a:ext cx="39624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~PP2347.WAV">
            <a:hlinkClick r:id="" action="ppaction://media"/>
          </p:cNvPr>
          <p:cNvPicPr>
            <a:picLocks noRot="1" noChangeAspect="1"/>
          </p:cNvPicPr>
          <p:nvPr>
            <a:wavAudioFile r:embed="rId1" name="~PP2347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2243798"/>
      </p:ext>
    </p:extLst>
  </p:cSld>
  <p:clrMapOvr>
    <a:masterClrMapping/>
  </p:clrMapOvr>
  <p:transition advTm="112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/>
          </p:cNvSpPr>
          <p:nvPr>
            <p:ph type="body" sz="half" idx="4294967295"/>
          </p:nvPr>
        </p:nvSpPr>
        <p:spPr>
          <a:xfrm>
            <a:off x="381000" y="1905000"/>
            <a:ext cx="4038600" cy="42973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 smtClean="0">
                <a:solidFill>
                  <a:srgbClr val="18012F"/>
                </a:solidFill>
              </a:rPr>
              <a:t>Can you tell me what number this is?</a:t>
            </a:r>
          </a:p>
          <a:p>
            <a:pPr algn="ctr" eaLnBrk="1" hangingPunct="1">
              <a:buFontTx/>
              <a:buNone/>
            </a:pPr>
            <a:r>
              <a:rPr lang="en-US" sz="4400" dirty="0" smtClean="0">
                <a:solidFill>
                  <a:srgbClr val="18012F"/>
                </a:solidFill>
              </a:rPr>
              <a:t>5</a:t>
            </a:r>
          </a:p>
          <a:p>
            <a:pPr eaLnBrk="1" hangingPunct="1"/>
            <a:endParaRPr lang="en-US" sz="2800" dirty="0" smtClean="0"/>
          </a:p>
        </p:txBody>
      </p:sp>
      <p:sp>
        <p:nvSpPr>
          <p:cNvPr id="5" name="Cloud Callout 4"/>
          <p:cNvSpPr/>
          <p:nvPr/>
        </p:nvSpPr>
        <p:spPr>
          <a:xfrm>
            <a:off x="1143000" y="3886200"/>
            <a:ext cx="1752600" cy="1295400"/>
          </a:xfrm>
          <a:prstGeom prst="cloudCallout">
            <a:avLst>
              <a:gd name="adj1" fmla="val 42176"/>
              <a:gd name="adj2" fmla="val 51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That’s a </a:t>
            </a:r>
            <a:r>
              <a:rPr lang="en-US" sz="2400" dirty="0" smtClean="0"/>
              <a:t>“five”.</a:t>
            </a:r>
            <a:endParaRPr lang="en-US" sz="2400" dirty="0"/>
          </a:p>
        </p:txBody>
      </p:sp>
      <p:pic>
        <p:nvPicPr>
          <p:cNvPr id="4102" name="Picture 6" descr="MC900001081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495800"/>
            <a:ext cx="75882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4724400" y="0"/>
            <a:ext cx="4191000" cy="1189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Numeral Recognition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724400" y="1905000"/>
            <a:ext cx="44196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8012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 you tell me which number is the “five”?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8012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4, 8, 2, 5, 7, 1, 6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Cloud Callout 5"/>
          <p:cNvSpPr>
            <a:spLocks noChangeArrowheads="1"/>
          </p:cNvSpPr>
          <p:nvPr/>
        </p:nvSpPr>
        <p:spPr bwMode="auto">
          <a:xfrm>
            <a:off x="6858000" y="3962400"/>
            <a:ext cx="1828800" cy="1219200"/>
          </a:xfrm>
          <a:prstGeom prst="cloudCallout">
            <a:avLst>
              <a:gd name="adj1" fmla="val -71543"/>
              <a:gd name="adj2" fmla="val 45453"/>
            </a:avLst>
          </a:prstGeom>
          <a:solidFill>
            <a:srgbClr val="CC99FF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libri" pitchFamily="34" charset="0"/>
              </a:rPr>
              <a:t>There!</a:t>
            </a:r>
          </a:p>
        </p:txBody>
      </p:sp>
      <p:sp>
        <p:nvSpPr>
          <p:cNvPr id="19" name="Freeform 9"/>
          <p:cNvSpPr>
            <a:spLocks/>
          </p:cNvSpPr>
          <p:nvPr/>
        </p:nvSpPr>
        <p:spPr bwMode="auto">
          <a:xfrm flipH="1">
            <a:off x="6324600" y="3657600"/>
            <a:ext cx="685800" cy="990600"/>
          </a:xfrm>
          <a:custGeom>
            <a:avLst/>
            <a:gdLst>
              <a:gd name="T0" fmla="*/ 0 w 429"/>
              <a:gd name="T1" fmla="*/ 0 h 319"/>
              <a:gd name="T2" fmla="*/ 2147483647 w 429"/>
              <a:gd name="T3" fmla="*/ 2147483647 h 319"/>
              <a:gd name="T4" fmla="*/ 0 60000 65536"/>
              <a:gd name="T5" fmla="*/ 0 60000 65536"/>
              <a:gd name="T6" fmla="*/ 0 w 429"/>
              <a:gd name="T7" fmla="*/ 0 h 319"/>
              <a:gd name="T8" fmla="*/ 429 w 429"/>
              <a:gd name="T9" fmla="*/ 319 h 3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9" h="319">
                <a:moveTo>
                  <a:pt x="0" y="0"/>
                </a:moveTo>
                <a:lnTo>
                  <a:pt x="429" y="319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0" name="Picture 10" descr="MC90044573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4572000"/>
            <a:ext cx="731589" cy="15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905000" y="3124200"/>
            <a:ext cx="990600" cy="609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81000" y="0"/>
            <a:ext cx="4191000" cy="1189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Numeral Identification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Ni 1181</a:t>
            </a:r>
            <a:endParaRPr lang="en-US" sz="1600" b="1" dirty="0">
              <a:solidFill>
                <a:srgbClr val="315723"/>
              </a:solidFill>
            </a:endParaRPr>
          </a:p>
        </p:txBody>
      </p:sp>
      <p:pic>
        <p:nvPicPr>
          <p:cNvPr id="26" name="~PP3189.WAV">
            <a:hlinkClick r:id="" action="ppaction://media"/>
          </p:cNvPr>
          <p:cNvPicPr>
            <a:picLocks noRot="1" noChangeAspect="1"/>
          </p:cNvPicPr>
          <p:nvPr>
            <a:wavAudioFile r:embed="rId2" name="~PP3189.WAV"/>
          </p:nvPr>
        </p:nvPicPr>
        <p:blipFill>
          <a:blip r:embed="rId6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30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 animBg="1"/>
      <p:bldP spid="18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72312"/>
          </a:xfrm>
        </p:spPr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461772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Intervention activity to target a specific type of student difficulty with Numeral Identification</a:t>
            </a:r>
          </a:p>
          <a:p>
            <a:pPr lvl="1"/>
            <a:r>
              <a:rPr lang="en-US" dirty="0" smtClean="0"/>
              <a:t>Student uses the same number name for two or more numerals (e.g., uses “twelve” to name both “12” and “21”)</a:t>
            </a:r>
          </a:p>
          <a:p>
            <a:pPr lvl="1"/>
            <a:r>
              <a:rPr lang="en-US" dirty="0" smtClean="0"/>
              <a:t>Student frequently switches numeral names between two numbers (e.g., frequently uses “nine” to name “6” and </a:t>
            </a:r>
            <a:r>
              <a:rPr lang="en-US" dirty="0" err="1" smtClean="0"/>
              <a:t>vis</a:t>
            </a:r>
            <a:r>
              <a:rPr lang="en-US" dirty="0" smtClean="0"/>
              <a:t>-a-versa.)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Ni 1181</a:t>
            </a:r>
            <a:endParaRPr lang="en-US" sz="1600" b="1" dirty="0">
              <a:solidFill>
                <a:srgbClr val="315723"/>
              </a:solidFill>
            </a:endParaRPr>
          </a:p>
        </p:txBody>
      </p:sp>
      <p:pic>
        <p:nvPicPr>
          <p:cNvPr id="11" name="~PP2276.WAV">
            <a:hlinkClick r:id="" action="ppaction://media"/>
          </p:cNvPr>
          <p:cNvPicPr>
            <a:picLocks noRot="1" noChangeAspect="1"/>
          </p:cNvPicPr>
          <p:nvPr>
            <a:wavAudioFile r:embed="rId2" name="~PP2276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94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373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Numeral Cards – At least 5 copies each of 2 numbers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Choose pairs of numbers to target a student’s specific struggle (ex. 2 &amp; 5 or 12 &amp; 21)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Ni 1181</a:t>
            </a:r>
            <a:endParaRPr lang="en-US" sz="1600" b="1" dirty="0">
              <a:solidFill>
                <a:srgbClr val="315723"/>
              </a:solidFill>
            </a:endParaRPr>
          </a:p>
        </p:txBody>
      </p:sp>
      <p:pic>
        <p:nvPicPr>
          <p:cNvPr id="8" name="Picture 7" descr="2012-11-06 16.31.44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3678580"/>
            <a:ext cx="2514600" cy="2874620"/>
          </a:xfrm>
          <a:prstGeom prst="rect">
            <a:avLst/>
          </a:prstGeom>
        </p:spPr>
      </p:pic>
      <p:pic>
        <p:nvPicPr>
          <p:cNvPr id="9" name="Picture 8" descr="2012-11-06 17.31.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1371600"/>
            <a:ext cx="3540271" cy="1797663"/>
          </a:xfrm>
          <a:prstGeom prst="rect">
            <a:avLst/>
          </a:prstGeom>
        </p:spPr>
      </p:pic>
      <p:pic>
        <p:nvPicPr>
          <p:cNvPr id="11" name="~PP3565.WAV">
            <a:hlinkClick r:id="" action="ppaction://media"/>
          </p:cNvPr>
          <p:cNvPicPr>
            <a:picLocks noRot="1" noChangeAspect="1"/>
          </p:cNvPicPr>
          <p:nvPr>
            <a:wavAudioFile r:embed="rId1" name="~PP3565.WAV"/>
          </p:nvPr>
        </p:nvPicPr>
        <p:blipFill>
          <a:blip r:embed="rId5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8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19800" y="1143000"/>
            <a:ext cx="3124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Scatter cards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Student will sort the cards, creating a pile for each numeral.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Ask student to name each numeral as it is being placed in the appropriate pile.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Ni 1181</a:t>
            </a:r>
            <a:endParaRPr lang="en-US" sz="1600" b="1" dirty="0">
              <a:solidFill>
                <a:srgbClr val="315723"/>
              </a:solidFill>
            </a:endParaRPr>
          </a:p>
        </p:txBody>
      </p:sp>
      <p:pic>
        <p:nvPicPr>
          <p:cNvPr id="10" name="Picture 9" descr="2012-11-06 16.32.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71600"/>
            <a:ext cx="5879110" cy="419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4600" y="57912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8012F"/>
                </a:solidFill>
              </a:rPr>
              <a:t>Scatter cards before sorting</a:t>
            </a:r>
            <a:endParaRPr lang="en-US" sz="2400" dirty="0">
              <a:solidFill>
                <a:srgbClr val="18012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2971800" y="5257800"/>
            <a:ext cx="76200" cy="533400"/>
          </a:xfrm>
          <a:prstGeom prst="straightConnector1">
            <a:avLst/>
          </a:prstGeom>
          <a:ln w="50800">
            <a:solidFill>
              <a:srgbClr val="18012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~PP3294.WAV">
            <a:hlinkClick r:id="" action="ppaction://media"/>
          </p:cNvPr>
          <p:cNvPicPr>
            <a:picLocks noRot="1" noChangeAspect="1"/>
          </p:cNvPicPr>
          <p:nvPr>
            <a:wavAudioFile r:embed="rId1" name="~PP3294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8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143000"/>
          <a:ext cx="8686800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/>
                <a:gridCol w="1371600"/>
                <a:gridCol w="1447800"/>
                <a:gridCol w="5029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Level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Task</a:t>
                      </a:r>
                      <a:r>
                        <a:rPr lang="en-US" sz="2400" baseline="0" dirty="0" smtClean="0"/>
                        <a:t> Entry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Range of Numerals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Numerals to Consider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Ni</a:t>
                      </a:r>
                      <a:r>
                        <a:rPr lang="en-US" sz="2400" baseline="0" dirty="0" smtClean="0"/>
                        <a:t> 1181.0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Up to 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Common name</a:t>
                      </a:r>
                      <a:r>
                        <a:rPr lang="en-US" sz="2400" baseline="0" dirty="0" smtClean="0"/>
                        <a:t> reversal: </a:t>
                      </a:r>
                      <a:r>
                        <a:rPr lang="en-US" sz="2400" b="1" baseline="0" dirty="0" smtClean="0"/>
                        <a:t>2 &amp; 5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Ni</a:t>
                      </a:r>
                      <a:r>
                        <a:rPr lang="en-US" sz="2400" baseline="0" dirty="0" smtClean="0"/>
                        <a:t> 1181.1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Up to 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Common name reversals: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="1" baseline="0" dirty="0" smtClean="0"/>
                        <a:t>6 &amp; 9</a:t>
                      </a:r>
                      <a:r>
                        <a:rPr lang="en-US" sz="2400" baseline="0" dirty="0" smtClean="0"/>
                        <a:t>;</a:t>
                      </a:r>
                    </a:p>
                    <a:p>
                      <a:pPr algn="ctr"/>
                      <a:r>
                        <a:rPr lang="en-US" sz="2400" baseline="0" dirty="0" smtClean="0"/>
                        <a:t> </a:t>
                      </a:r>
                      <a:r>
                        <a:rPr lang="en-US" sz="2400" b="1" baseline="0" dirty="0" smtClean="0"/>
                        <a:t>1 &amp; 7</a:t>
                      </a:r>
                      <a:r>
                        <a:rPr lang="en-US" sz="2400" baseline="0" dirty="0" smtClean="0"/>
                        <a:t>; </a:t>
                      </a:r>
                      <a:r>
                        <a:rPr lang="en-US" sz="2400" b="1" baseline="0" dirty="0" smtClean="0"/>
                        <a:t>3 &amp; 8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Ni</a:t>
                      </a:r>
                      <a:r>
                        <a:rPr lang="en-US" sz="2400" baseline="0" dirty="0" smtClean="0"/>
                        <a:t> 1181.2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Up to 20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Common name</a:t>
                      </a:r>
                      <a:r>
                        <a:rPr lang="en-US" sz="2400" baseline="0" dirty="0" smtClean="0"/>
                        <a:t> reversal: </a:t>
                      </a:r>
                      <a:r>
                        <a:rPr lang="en-US" sz="2400" b="1" baseline="0" dirty="0" smtClean="0"/>
                        <a:t>13 &amp; 15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Ni</a:t>
                      </a:r>
                      <a:r>
                        <a:rPr lang="en-US" sz="2400" baseline="0" dirty="0" smtClean="0"/>
                        <a:t> 1181.3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Up to 100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Common name reversals: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="1" baseline="0" dirty="0" smtClean="0"/>
                        <a:t>12 &amp; 21 </a:t>
                      </a:r>
                      <a:r>
                        <a:rPr lang="en-US" sz="2400" baseline="0" dirty="0" smtClean="0"/>
                        <a:t>(or calling both numerals “twelve”); </a:t>
                      </a:r>
                      <a:r>
                        <a:rPr lang="en-US" sz="2400" b="1" baseline="0" dirty="0" smtClean="0"/>
                        <a:t>12 &amp; 20</a:t>
                      </a:r>
                      <a:r>
                        <a:rPr lang="en-US" sz="2400" baseline="0" dirty="0" smtClean="0"/>
                        <a:t>, </a:t>
                      </a:r>
                      <a:r>
                        <a:rPr lang="en-US" sz="2400" b="1" baseline="0" dirty="0" smtClean="0"/>
                        <a:t>13 &amp; 31</a:t>
                      </a:r>
                      <a:r>
                        <a:rPr lang="en-US" sz="2400" baseline="0" dirty="0" smtClean="0"/>
                        <a:t>, etc. 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Ni</a:t>
                      </a:r>
                      <a:r>
                        <a:rPr lang="en-US" sz="2400" baseline="0" dirty="0" smtClean="0"/>
                        <a:t> 1181.4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Up to 1000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Common struggle: knowing how to read the “0” in a</a:t>
                      </a:r>
                      <a:r>
                        <a:rPr lang="en-US" sz="2400" baseline="0" dirty="0" smtClean="0"/>
                        <a:t> 3 digit numeral (i.e. may say “thirty four” for “304”) suggested numerals are  </a:t>
                      </a:r>
                      <a:r>
                        <a:rPr lang="en-US" sz="2400" b="1" baseline="0" dirty="0" smtClean="0"/>
                        <a:t>34, 304 &amp; 340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Ni 1181</a:t>
            </a:r>
            <a:endParaRPr lang="en-US" sz="1600" b="1" dirty="0">
              <a:solidFill>
                <a:srgbClr val="315723"/>
              </a:solidFill>
            </a:endParaRPr>
          </a:p>
        </p:txBody>
      </p:sp>
      <p:pic>
        <p:nvPicPr>
          <p:cNvPr id="10" name="~PP757.WAV">
            <a:hlinkClick r:id="" action="ppaction://media"/>
          </p:cNvPr>
          <p:cNvPicPr>
            <a:picLocks noRot="1" noChangeAspect="1"/>
          </p:cNvPicPr>
          <p:nvPr>
            <a:wavAudioFile r:embed="rId1" name="~PP757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64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en-US" dirty="0" smtClean="0"/>
              <a:t>Standards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Ni 1181</a:t>
            </a:r>
            <a:endParaRPr lang="en-US" sz="1600" b="1" dirty="0">
              <a:solidFill>
                <a:srgbClr val="315723"/>
              </a:solidFill>
            </a:endParaRPr>
          </a:p>
        </p:txBody>
      </p:sp>
      <p:graphicFrame>
        <p:nvGraphicFramePr>
          <p:cNvPr id="10" name="Content Placeholder 3"/>
          <p:cNvGraphicFramePr>
            <a:graphicFrameLocks/>
          </p:cNvGraphicFramePr>
          <p:nvPr/>
        </p:nvGraphicFramePr>
        <p:xfrm>
          <a:off x="762000" y="685800"/>
          <a:ext cx="78486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447800"/>
                <a:gridCol w="5029200"/>
              </a:tblGrid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Task</a:t>
                      </a:r>
                      <a:r>
                        <a:rPr lang="en-US" sz="2400" baseline="0" dirty="0" smtClean="0"/>
                        <a:t> Entry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Range of Numerals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Standard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Ni</a:t>
                      </a:r>
                      <a:r>
                        <a:rPr lang="en-US" sz="2400" baseline="0" dirty="0" smtClean="0"/>
                        <a:t> 1181.0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Up to 5</a:t>
                      </a:r>
                      <a:endParaRPr lang="en-US" sz="24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K.CC.3 - Write numbers from 0 to 20. Represent a number of objects with a written numeral 0-20 (with 0 representing a count of no objects).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Ni</a:t>
                      </a:r>
                      <a:r>
                        <a:rPr lang="en-US" sz="2400" baseline="0" dirty="0" smtClean="0"/>
                        <a:t> 1181.1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Up to 10</a:t>
                      </a:r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Ni</a:t>
                      </a:r>
                      <a:r>
                        <a:rPr lang="en-US" sz="2400" baseline="0" dirty="0" smtClean="0"/>
                        <a:t> 1181.2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Up to 20</a:t>
                      </a:r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Ni</a:t>
                      </a:r>
                      <a:r>
                        <a:rPr lang="en-US" sz="2400" baseline="0" dirty="0" smtClean="0"/>
                        <a:t> 1181.3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Up to 100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1.NBT.1 - Count to 120, starting at any number less than 120. In this range, read and write numerals and represent a number of objects with a written numeral.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Ni</a:t>
                      </a:r>
                      <a:r>
                        <a:rPr lang="en-US" sz="2400" baseline="0" dirty="0" smtClean="0"/>
                        <a:t> 1181.4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Up to 1000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2.NBT.3 - Read and write numbers to 1000 using base-ten numerals, number names, and expanded form.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~PP1282.WAV">
            <a:hlinkClick r:id="" action="ppaction://media"/>
          </p:cNvPr>
          <p:cNvPicPr>
            <a:picLocks noRot="1" noChangeAspect="1"/>
          </p:cNvPicPr>
          <p:nvPr>
            <a:wavAudioFile r:embed="rId1" name="~PP1282.WAV"/>
          </p:nvPr>
        </p:nvPicPr>
        <p:blipFill>
          <a:blip r:embed="rId3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3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your Setting – Option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2133600"/>
            <a:ext cx="304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Write numerals on pre-cut 2 x 3 flash cards (or halved index cards)</a:t>
            </a:r>
          </a:p>
          <a:p>
            <a:r>
              <a:rPr lang="en-US" sz="2800" dirty="0" smtClean="0"/>
              <a:t> 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5723"/>
                </a:solidFill>
              </a:rPr>
              <a:t>Ni 1181</a:t>
            </a:r>
            <a:endParaRPr lang="en-US" sz="1600" b="1" dirty="0">
              <a:solidFill>
                <a:srgbClr val="315723"/>
              </a:solidFill>
            </a:endParaRPr>
          </a:p>
        </p:txBody>
      </p:sp>
      <p:pic>
        <p:nvPicPr>
          <p:cNvPr id="11" name="Picture 10" descr="2012-11-06 17.31.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1371600"/>
            <a:ext cx="5369717" cy="4876800"/>
          </a:xfrm>
          <a:prstGeom prst="rect">
            <a:avLst/>
          </a:prstGeom>
        </p:spPr>
      </p:pic>
      <p:pic>
        <p:nvPicPr>
          <p:cNvPr id="8" name="~PP4045.WAV">
            <a:hlinkClick r:id="" action="ppaction://media"/>
          </p:cNvPr>
          <p:cNvPicPr>
            <a:picLocks noRot="1" noChangeAspect="1"/>
          </p:cNvPicPr>
          <p:nvPr>
            <a:wavAudioFile r:embed="rId1" name="~PP4045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8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2.1|10.7|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29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"/>
</p:tagLst>
</file>

<file path=ppt/theme/theme1.xml><?xml version="1.0" encoding="utf-8"?>
<a:theme xmlns:a="http://schemas.openxmlformats.org/drawingml/2006/main" name="Office Theme">
  <a:themeElements>
    <a:clrScheme name="Custom 21">
      <a:dk1>
        <a:srgbClr val="04617B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4617B"/>
      </a:accent3>
      <a:accent4>
        <a:srgbClr val="20C8F7"/>
      </a:accent4>
      <a:accent5>
        <a:srgbClr val="7CCA62"/>
      </a:accent5>
      <a:accent6>
        <a:srgbClr val="07674D"/>
      </a:accent6>
      <a:hlink>
        <a:srgbClr val="033326"/>
      </a:hlink>
      <a:folHlink>
        <a:srgbClr val="03332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10802</TotalTime>
  <Words>887</Words>
  <Application>Microsoft Office PowerPoint</Application>
  <PresentationFormat>On-screen Show (4:3)</PresentationFormat>
  <Paragraphs>146</Paragraphs>
  <Slides>21</Slides>
  <Notes>2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KNP Task Group Ni 1181 Discriminating Numerals</vt:lpstr>
      <vt:lpstr>Slide 3</vt:lpstr>
      <vt:lpstr>Purpose</vt:lpstr>
      <vt:lpstr>Setting</vt:lpstr>
      <vt:lpstr>Activity</vt:lpstr>
      <vt:lpstr>Differentiation</vt:lpstr>
      <vt:lpstr>Standards</vt:lpstr>
      <vt:lpstr>Create your Setting – Option 1</vt:lpstr>
      <vt:lpstr>Create your Setting – Option 2</vt:lpstr>
      <vt:lpstr>Create your Setting – Option 3</vt:lpstr>
      <vt:lpstr>Questioning</vt:lpstr>
      <vt:lpstr>Additional Support – Numeral Track</vt:lpstr>
      <vt:lpstr>Additional Support – Numeral Roll</vt:lpstr>
      <vt:lpstr>Questioning</vt:lpstr>
      <vt:lpstr>Additional Support – Arrow Cards</vt:lpstr>
      <vt:lpstr>Questioning</vt:lpstr>
      <vt:lpstr>Extensions – Beyond sorting!</vt:lpstr>
      <vt:lpstr>Printables</vt:lpstr>
      <vt:lpstr>Student Directions &amp; Activity Folders</vt:lpstr>
      <vt:lpstr>Slide 21</vt:lpstr>
    </vt:vector>
  </TitlesOfParts>
  <Company>University of Kentucky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 back by 5s Start at 45 Stop at 20</dc:title>
  <dc:creator>C Aossey</dc:creator>
  <cp:lastModifiedBy>C Aossey</cp:lastModifiedBy>
  <cp:revision>282</cp:revision>
  <dcterms:created xsi:type="dcterms:W3CDTF">2012-03-23T15:32:39Z</dcterms:created>
  <dcterms:modified xsi:type="dcterms:W3CDTF">2012-11-12T23:19:22Z</dcterms:modified>
</cp:coreProperties>
</file>