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0"/>
  </p:notesMasterIdLst>
  <p:sldIdLst>
    <p:sldId id="436" r:id="rId2"/>
    <p:sldId id="561" r:id="rId3"/>
    <p:sldId id="702" r:id="rId4"/>
    <p:sldId id="360" r:id="rId5"/>
    <p:sldId id="697" r:id="rId6"/>
    <p:sldId id="699" r:id="rId7"/>
    <p:sldId id="564" r:id="rId8"/>
    <p:sldId id="700" r:id="rId9"/>
    <p:sldId id="701" r:id="rId10"/>
    <p:sldId id="703" r:id="rId11"/>
    <p:sldId id="340" r:id="rId12"/>
    <p:sldId id="388" r:id="rId13"/>
    <p:sldId id="559" r:id="rId14"/>
    <p:sldId id="538" r:id="rId15"/>
    <p:sldId id="517" r:id="rId16"/>
    <p:sldId id="514" r:id="rId17"/>
    <p:sldId id="365" r:id="rId18"/>
    <p:sldId id="597" r:id="rId19"/>
    <p:sldId id="705" r:id="rId20"/>
    <p:sldId id="706" r:id="rId21"/>
    <p:sldId id="567" r:id="rId22"/>
    <p:sldId id="596" r:id="rId23"/>
    <p:sldId id="630" r:id="rId24"/>
    <p:sldId id="607" r:id="rId25"/>
    <p:sldId id="623" r:id="rId26"/>
    <p:sldId id="629" r:id="rId27"/>
    <p:sldId id="631" r:id="rId28"/>
    <p:sldId id="634" r:id="rId29"/>
    <p:sldId id="635" r:id="rId30"/>
    <p:sldId id="637" r:id="rId31"/>
    <p:sldId id="638" r:id="rId32"/>
    <p:sldId id="642" r:id="rId33"/>
    <p:sldId id="652" r:id="rId34"/>
    <p:sldId id="658" r:id="rId35"/>
    <p:sldId id="659" r:id="rId36"/>
    <p:sldId id="663" r:id="rId37"/>
    <p:sldId id="713" r:id="rId38"/>
    <p:sldId id="668" r:id="rId39"/>
    <p:sldId id="670" r:id="rId40"/>
    <p:sldId id="707" r:id="rId41"/>
    <p:sldId id="708" r:id="rId42"/>
    <p:sldId id="709" r:id="rId43"/>
    <p:sldId id="712" r:id="rId44"/>
    <p:sldId id="714" r:id="rId45"/>
    <p:sldId id="599" r:id="rId46"/>
    <p:sldId id="600" r:id="rId47"/>
    <p:sldId id="601" r:id="rId48"/>
    <p:sldId id="60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DddbBRVPW0vgwJR5sEaOTQ==" hashData="LjNC4VfrTceVMW86teP2FkZgtS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18012F"/>
    <a:srgbClr val="FC64D4"/>
    <a:srgbClr val="FFFFFF"/>
    <a:srgbClr val="99D9EA"/>
    <a:srgbClr val="31572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5" autoAdjust="0"/>
    <p:restoredTop sz="88116" autoAdjust="0"/>
  </p:normalViewPr>
  <p:slideViewPr>
    <p:cSldViewPr>
      <p:cViewPr>
        <p:scale>
          <a:sx n="60" d="100"/>
          <a:sy n="60" d="100"/>
        </p:scale>
        <p:origin x="-780" y="-3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59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823DF-4F67-4F47-820C-01F14524E799}" type="datetimeFigureOut">
              <a:rPr lang="en-US" smtClean="0"/>
              <a:pPr/>
              <a:t>11/6/2012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E4B3F2-29B3-4FE1-BCF3-3552B3AFEDC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groups of 5</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is for teacher use and need not be shown to students. </a:t>
            </a:r>
            <a:r>
              <a:rPr lang="en-US" dirty="0" smtClean="0"/>
              <a:t>Highlight</a:t>
            </a:r>
            <a:r>
              <a:rPr lang="en-US" baseline="0" dirty="0" smtClean="0"/>
              <a:t> strategies that involve skip counting or stress counting (i.e. counting all items in one set before starting to count another). Less advanced students need experiences connecting skip counting to visible quantities.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is for teacher use and need not be shown to students. </a:t>
            </a:r>
            <a:r>
              <a:rPr lang="en-US" dirty="0" smtClean="0"/>
              <a:t>Highlight</a:t>
            </a:r>
            <a:r>
              <a:rPr lang="en-US" baseline="0" dirty="0" smtClean="0"/>
              <a:t> strategies that involve skip counting or stress counting (i.e. counting all items in one set before starting to count another). Less advanced students need experiences connecting skip counting to visible quantities.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is for teacher use and need not be shown to students. </a:t>
            </a:r>
            <a:r>
              <a:rPr lang="en-US" dirty="0" smtClean="0"/>
              <a:t>Highlight</a:t>
            </a:r>
            <a:r>
              <a:rPr lang="en-US" baseline="0" dirty="0" smtClean="0"/>
              <a:t> strategies that involve skip counting or stress counting (i.e. counting all items in one set before starting to count another). Less advanced students need experiences connecting skip counting to visible quantities.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39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40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reveal</a:t>
            </a:r>
            <a:r>
              <a:rPr lang="en-US" baseline="0" dirty="0" smtClean="0"/>
              <a:t> for discussion.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42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46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is for teacher use and need not be shown to students. </a:t>
            </a:r>
            <a:r>
              <a:rPr lang="en-US" dirty="0" smtClean="0"/>
              <a:t>Highlight</a:t>
            </a:r>
            <a:r>
              <a:rPr lang="en-US" baseline="0" dirty="0" smtClean="0"/>
              <a:t> strategies that involve skip counting or stress counting (i.e. counting all items in one set before starting to count another). Less advanced students need experiences connecting skip counting to visible quantities.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rows of 3,</a:t>
            </a:r>
            <a:r>
              <a:rPr lang="en-US" baseline="0" dirty="0" smtClean="0"/>
              <a:t> 4 groups of 3</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rows of 3,</a:t>
            </a:r>
            <a:r>
              <a:rPr lang="en-US" baseline="0" dirty="0" smtClean="0"/>
              <a:t> 4 groups of 3</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rows of 3,</a:t>
            </a:r>
            <a:r>
              <a:rPr lang="en-US" baseline="0" dirty="0" smtClean="0"/>
              <a:t> 4 groups of 3</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rows of 5</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is for teacher use and need not be shown to students. </a:t>
            </a:r>
            <a:r>
              <a:rPr lang="en-US" dirty="0" smtClean="0"/>
              <a:t>Highlight</a:t>
            </a:r>
            <a:r>
              <a:rPr lang="en-US" baseline="0" dirty="0" smtClean="0"/>
              <a:t> strategies that involve skip counting or stress counting (i.e. counting all items in one set before starting to count another). Less advanced students need experiences connecting skip counting to visible quantities. </a:t>
            </a:r>
            <a:endParaRPr lang="en-US" dirty="0"/>
          </a:p>
        </p:txBody>
      </p:sp>
      <p:sp>
        <p:nvSpPr>
          <p:cNvPr id="4" name="Slide Number Placeholder 3"/>
          <p:cNvSpPr>
            <a:spLocks noGrp="1"/>
          </p:cNvSpPr>
          <p:nvPr>
            <p:ph type="sldNum" sz="quarter" idx="10"/>
          </p:nvPr>
        </p:nvSpPr>
        <p:spPr/>
        <p:txBody>
          <a:bodyPr/>
          <a:lstStyle/>
          <a:p>
            <a:fld id="{2EE4B3F2-29B3-4FE1-BCF3-3552B3AFEDCF}"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9A27CE-687B-44BA-A7FB-E839896E3EC0}"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9A27CE-687B-44BA-A7FB-E839896E3EC0}"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9A27CE-687B-44BA-A7FB-E839896E3EC0}"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9A27CE-687B-44BA-A7FB-E839896E3EC0}"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9A27CE-687B-44BA-A7FB-E839896E3EC0}"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9A27CE-687B-44BA-A7FB-E839896E3EC0}" type="datetimeFigureOut">
              <a:rPr lang="en-US" smtClean="0"/>
              <a:pPr/>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9A27CE-687B-44BA-A7FB-E839896E3EC0}" type="datetimeFigureOut">
              <a:rPr lang="en-US" smtClean="0"/>
              <a:pPr/>
              <a:t>11/6/2012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9A27CE-687B-44BA-A7FB-E839896E3EC0}" type="datetimeFigureOut">
              <a:rPr lang="en-US" smtClean="0"/>
              <a:pPr/>
              <a:t>11/6/2012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A27CE-687B-44BA-A7FB-E839896E3EC0}" type="datetimeFigureOut">
              <a:rPr lang="en-US" smtClean="0"/>
              <a:pPr/>
              <a:t>11/6/2012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A27CE-687B-44BA-A7FB-E839896E3EC0}" type="datetimeFigureOut">
              <a:rPr lang="en-US" smtClean="0"/>
              <a:pPr/>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A27CE-687B-44BA-A7FB-E839896E3EC0}" type="datetimeFigureOut">
              <a:rPr lang="en-US" smtClean="0"/>
              <a:pPr/>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4F029-02C7-494A-B9B0-1BE14CDC4A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A27CE-687B-44BA-A7FB-E839896E3EC0}" type="datetimeFigureOut">
              <a:rPr lang="en-US" smtClean="0"/>
              <a:pPr/>
              <a:t>11/6/2012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4F029-02C7-494A-B9B0-1BE14CDC4AFF}" type="slidenum">
              <a:rPr lang="en-US" smtClean="0"/>
              <a:pPr/>
              <a:t>‹#›</a:t>
            </a:fld>
            <a:endParaRPr lang="en-US"/>
          </a:p>
        </p:txBody>
      </p:sp>
      <p:pic>
        <p:nvPicPr>
          <p:cNvPr id="8" name="Picture 7" descr="Picture1 subscript.jpg"/>
          <p:cNvPicPr>
            <a:picLocks noChangeAspect="1"/>
          </p:cNvPicPr>
          <p:nvPr userDrawn="1"/>
        </p:nvPicPr>
        <p:blipFill>
          <a:blip r:embed="rId13" cstate="print"/>
          <a:stretch>
            <a:fillRect/>
          </a:stretch>
        </p:blipFill>
        <p:spPr>
          <a:xfrm>
            <a:off x="0" y="5766816"/>
            <a:ext cx="2395728" cy="1091184"/>
          </a:xfrm>
          <a:prstGeom prst="rect">
            <a:avLst/>
          </a:prstGeom>
        </p:spPr>
      </p:pic>
      <p:sp>
        <p:nvSpPr>
          <p:cNvPr id="10" name="TextBox 9"/>
          <p:cNvSpPr txBox="1"/>
          <p:nvPr userDrawn="1"/>
        </p:nvSpPr>
        <p:spPr>
          <a:xfrm>
            <a:off x="2362200" y="6550223"/>
            <a:ext cx="6477000" cy="307777"/>
          </a:xfrm>
          <a:prstGeom prst="rect">
            <a:avLst/>
          </a:prstGeom>
          <a:noFill/>
        </p:spPr>
        <p:txBody>
          <a:bodyPr wrap="square" rtlCol="0">
            <a:spAutoFit/>
          </a:bodyPr>
          <a:lstStyle/>
          <a:p>
            <a:pPr algn="r"/>
            <a:r>
              <a:rPr lang="en-US" sz="1400" dirty="0" smtClean="0">
                <a:solidFill>
                  <a:schemeClr val="accent1"/>
                </a:solidFill>
              </a:rPr>
              <a:t>Kentucky Center for Mathematics</a:t>
            </a:r>
            <a:r>
              <a:rPr lang="en-US" sz="1400" baseline="0" dirty="0" smtClean="0">
                <a:solidFill>
                  <a:schemeClr val="accent1"/>
                </a:solidFill>
              </a:rPr>
              <a:t>: </a:t>
            </a:r>
            <a:r>
              <a:rPr lang="en-US" sz="1400" b="1" i="0" baseline="0" dirty="0" smtClean="0">
                <a:solidFill>
                  <a:schemeClr val="tx2">
                    <a:lumMod val="90000"/>
                    <a:lumOff val="10000"/>
                  </a:schemeClr>
                </a:solidFill>
              </a:rPr>
              <a:t>knp.kentuckymathematics.org</a:t>
            </a:r>
            <a:endParaRPr lang="en-US" sz="1400" b="1" i="0" baseline="0" dirty="0">
              <a:solidFill>
                <a:schemeClr val="tx2">
                  <a:lumMod val="90000"/>
                  <a:lumOff val="10000"/>
                </a:schemeClr>
              </a:solidFill>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17.png"/><Relationship Id="rId4" Type="http://schemas.openxmlformats.org/officeDocument/2006/relationships/hyperlink" Target="https://dl.dropbox.com/u/4128732/443/ten%20by%20ten%20multiplication%20array.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5.wav"/><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audio20.wav"/><Relationship Id="rId1" Type="http://schemas.openxmlformats.org/officeDocument/2006/relationships/tags" Target="../tags/tag2.xml"/><Relationship Id="rId6" Type="http://schemas.openxmlformats.org/officeDocument/2006/relationships/slide" Target="slide30.xml"/><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2.wav"/><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3.wav"/><Relationship Id="rId1" Type="http://schemas.openxmlformats.org/officeDocument/2006/relationships/tags" Target="../tags/tag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4.wav"/><Relationship Id="rId1" Type="http://schemas.openxmlformats.org/officeDocument/2006/relationships/tags" Target="../tags/tag5.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5.wav"/><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6.wav"/><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slide" Target="slide13.xml"/><Relationship Id="rId5" Type="http://schemas.openxmlformats.org/officeDocument/2006/relationships/image" Target="../media/image43.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45.png"/><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media/audio30.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 Target="slide13.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audio" Target="../media/audio31.wav"/><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2.wav"/><Relationship Id="rId1" Type="http://schemas.openxmlformats.org/officeDocument/2006/relationships/tags" Target="../tags/tag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3.wav"/><Relationship Id="rId1" Type="http://schemas.openxmlformats.org/officeDocument/2006/relationships/tags" Target="../tags/tag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4.wav"/><Relationship Id="rId1" Type="http://schemas.openxmlformats.org/officeDocument/2006/relationships/tags" Target="../tags/tag10.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audio37.wav"/><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3.png"/><Relationship Id="rId2" Type="http://schemas.openxmlformats.org/officeDocument/2006/relationships/audio" Target="../media/audio38.wav"/><Relationship Id="rId1" Type="http://schemas.openxmlformats.org/officeDocument/2006/relationships/tags" Target="../tags/tag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9.wav"/><Relationship Id="rId1" Type="http://schemas.openxmlformats.org/officeDocument/2006/relationships/tags" Target="../tags/tag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audio" Target="../media/audio40.wav"/><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xml"/><Relationship Id="rId7" Type="http://schemas.openxmlformats.org/officeDocument/2006/relationships/image" Target="../media/image69.jpeg"/><Relationship Id="rId2" Type="http://schemas.openxmlformats.org/officeDocument/2006/relationships/audio" Target="../media/audio41.wav"/><Relationship Id="rId1" Type="http://schemas.openxmlformats.org/officeDocument/2006/relationships/tags" Target="../tags/tag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6.xml"/><Relationship Id="rId7" Type="http://schemas.openxmlformats.org/officeDocument/2006/relationships/image" Target="../media/image69.jpeg"/><Relationship Id="rId2" Type="http://schemas.openxmlformats.org/officeDocument/2006/relationships/audio" Target="../media/audio42.wav"/><Relationship Id="rId1" Type="http://schemas.openxmlformats.org/officeDocument/2006/relationships/tags" Target="../tags/tag1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audio" Target="../media/audio43.wav"/><Relationship Id="rId5" Type="http://schemas.openxmlformats.org/officeDocument/2006/relationships/image" Target="../media/image74.pn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audio" Target="../media/audio44.wav"/><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audio" Target="../media/audio45.wav"/><Relationship Id="rId6" Type="http://schemas.openxmlformats.org/officeDocument/2006/relationships/image" Target="../media/image80.png"/><Relationship Id="rId5" Type="http://schemas.openxmlformats.org/officeDocument/2006/relationships/hyperlink" Target="http://commoncoretools.me/2011/05/29/complete-draft-progression-for-cc-and-oa/" TargetMode="Externa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46.wav"/><Relationship Id="rId5" Type="http://schemas.openxmlformats.org/officeDocument/2006/relationships/image" Target="../media/image82.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47.wav"/><Relationship Id="rId5" Type="http://schemas.openxmlformats.org/officeDocument/2006/relationships/image" Target="../media/image83.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48.wav"/><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20 at 9.08.54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33538" cy="6858000"/>
          </a:xfrm>
          <a:prstGeom prst="rect">
            <a:avLst/>
          </a:prstGeom>
        </p:spPr>
      </p:pic>
      <p:sp>
        <p:nvSpPr>
          <p:cNvPr id="4" name="Rectangle 3"/>
          <p:cNvSpPr/>
          <p:nvPr/>
        </p:nvSpPr>
        <p:spPr>
          <a:xfrm>
            <a:off x="0" y="4800600"/>
            <a:ext cx="3962400"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P2463.WAV">
            <a:hlinkClick r:id="" action="ppaction://media"/>
          </p:cNvPr>
          <p:cNvPicPr>
            <a:picLocks noRot="1" noChangeAspect="1"/>
          </p:cNvPicPr>
          <p:nvPr>
            <a:wavAudioFile r:embed="rId1" name="~PP2463.WAV"/>
          </p:nvPr>
        </p:nvPicPr>
        <p:blipFill>
          <a:blip r:embed="rId4" cstate="print"/>
          <a:stretch>
            <a:fillRect/>
          </a:stretch>
        </p:blipFill>
        <p:spPr>
          <a:xfrm>
            <a:off x="8716963" y="6430963"/>
            <a:ext cx="304800" cy="304800"/>
          </a:xfrm>
          <a:prstGeom prst="rect">
            <a:avLst/>
          </a:prstGeom>
        </p:spPr>
      </p:pic>
    </p:spTree>
    <p:extLst>
      <p:ext uri="{BB962C8B-B14F-4D97-AF65-F5344CB8AC3E}">
        <p14:creationId xmlns:p14="http://schemas.microsoft.com/office/powerpoint/2010/main" xmlns="" val="2572243798"/>
      </p:ext>
    </p:extLst>
  </p:cSld>
  <p:clrMapOvr>
    <a:masterClrMapping/>
  </p:clrMapOvr>
  <p:transition advTm="3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tretch>
            <a:fillRect/>
          </a:stretch>
        </p:blipFill>
        <p:spPr bwMode="auto">
          <a:xfrm>
            <a:off x="2667000" y="152400"/>
            <a:ext cx="3068428" cy="1182577"/>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tretch>
            <a:fillRect/>
          </a:stretch>
        </p:blipFill>
        <p:spPr bwMode="auto">
          <a:xfrm>
            <a:off x="4790386" y="1752600"/>
            <a:ext cx="3068428" cy="1182577"/>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tretch>
            <a:fillRect/>
          </a:stretch>
        </p:blipFill>
        <p:spPr bwMode="auto">
          <a:xfrm>
            <a:off x="1437586" y="3429000"/>
            <a:ext cx="3068428" cy="1182577"/>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tretch>
            <a:fillRect/>
          </a:stretch>
        </p:blipFill>
        <p:spPr bwMode="auto">
          <a:xfrm>
            <a:off x="4942786" y="4724400"/>
            <a:ext cx="3068428" cy="1182577"/>
          </a:xfrm>
          <a:prstGeom prst="rect">
            <a:avLst/>
          </a:prstGeom>
          <a:noFill/>
          <a:ln w="9525">
            <a:noFill/>
            <a:miter lim="800000"/>
            <a:headEnd/>
            <a:tailEnd/>
          </a:ln>
        </p:spPr>
      </p:pic>
      <p:sp>
        <p:nvSpPr>
          <p:cNvPr id="12" name="TextBox 11"/>
          <p:cNvSpPr txBox="1"/>
          <p:nvPr/>
        </p:nvSpPr>
        <p:spPr>
          <a:xfrm>
            <a:off x="7086600" y="609601"/>
            <a:ext cx="2057400" cy="830997"/>
          </a:xfrm>
          <a:prstGeom prst="rect">
            <a:avLst/>
          </a:prstGeom>
          <a:noFill/>
        </p:spPr>
        <p:txBody>
          <a:bodyPr wrap="square" rtlCol="0">
            <a:spAutoFit/>
          </a:bodyPr>
          <a:lstStyle/>
          <a:p>
            <a:r>
              <a:rPr lang="en-US" sz="2400" dirty="0" smtClean="0"/>
              <a:t>Click ENTER to make an array</a:t>
            </a:r>
            <a:endParaRPr lang="en-US" sz="2400" dirty="0"/>
          </a:p>
        </p:txBody>
      </p:sp>
      <p:sp>
        <p:nvSpPr>
          <p:cNvPr id="7" name="TextBox 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8" name="~PP3650.WAV">
            <a:hlinkClick r:id="" action="ppaction://media"/>
          </p:cNvPr>
          <p:cNvPicPr>
            <a:picLocks noRot="1" noChangeAspect="1"/>
          </p:cNvPicPr>
          <p:nvPr>
            <a:wavAudioFile r:embed="rId1" name="~PP3650.WAV"/>
          </p:nvPr>
        </p:nvPicPr>
        <p:blipFill>
          <a:blip r:embed="rId4" cstate="print"/>
          <a:stretch>
            <a:fillRect/>
          </a:stretch>
        </p:blipFill>
        <p:spPr>
          <a:xfrm>
            <a:off x="8716963" y="6430963"/>
            <a:ext cx="304800" cy="304800"/>
          </a:xfrm>
          <a:prstGeom prst="rect">
            <a:avLst/>
          </a:prstGeom>
        </p:spPr>
      </p:pic>
    </p:spTree>
  </p:cSld>
  <p:clrMapOvr>
    <a:masterClrMapping/>
  </p:clrMapOvr>
  <p:transition advTm="26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3.33333E-6 0.0111 L -0.23334 -0.01943 " pathEditMode="relative" rAng="0" ptsTypes="AA">
                                      <p:cBhvr>
                                        <p:cTn id="10" dur="2000" fill="hold"/>
                                        <p:tgtEl>
                                          <p:spTgt spid="9"/>
                                        </p:tgtEl>
                                        <p:attrNameLst>
                                          <p:attrName>ppt_x</p:attrName>
                                          <p:attrName>ppt_y</p:attrName>
                                        </p:attrNameLst>
                                      </p:cBhvr>
                                      <p:rCtr x="-117" y="-15"/>
                                    </p:animMotion>
                                  </p:childTnLst>
                                </p:cTn>
                              </p:par>
                              <p:par>
                                <p:cTn id="11" presetID="0" presetClass="path" presetSubtype="0" accel="50000" decel="50000" fill="hold" nodeType="withEffect">
                                  <p:stCondLst>
                                    <p:cond delay="0"/>
                                  </p:stCondLst>
                                  <p:childTnLst>
                                    <p:animMotion origin="layout" path="M 5.55112E-17 1.08233E-6 L 0.13333 -0.09713 " pathEditMode="relative" rAng="0" ptsTypes="AA">
                                      <p:cBhvr>
                                        <p:cTn id="12" dur="2000" fill="hold"/>
                                        <p:tgtEl>
                                          <p:spTgt spid="10"/>
                                        </p:tgtEl>
                                        <p:attrNameLst>
                                          <p:attrName>ppt_x</p:attrName>
                                          <p:attrName>ppt_y</p:attrName>
                                        </p:attrNameLst>
                                      </p:cBhvr>
                                      <p:rCtr x="67" y="-49"/>
                                    </p:animMotion>
                                  </p:childTnLst>
                                </p:cTn>
                              </p:par>
                              <p:par>
                                <p:cTn id="13" presetID="0" presetClass="path" presetSubtype="0" accel="50000" decel="50000" fill="hold" nodeType="withEffect">
                                  <p:stCondLst>
                                    <p:cond delay="0"/>
                                  </p:stCondLst>
                                  <p:childTnLst>
                                    <p:animMotion origin="layout" path="M -3.33333E-6 -3.07123E-6 L -0.25 -0.11933 " pathEditMode="relative" rAng="0" ptsTypes="AA">
                                      <p:cBhvr>
                                        <p:cTn id="14" dur="2000" fill="hold"/>
                                        <p:tgtEl>
                                          <p:spTgt spid="11"/>
                                        </p:tgtEl>
                                        <p:attrNameLst>
                                          <p:attrName>ppt_x</p:attrName>
                                          <p:attrName>ppt_y</p:attrName>
                                        </p:attrNameLst>
                                      </p:cBhvr>
                                      <p:rCtr x="-125" y="-60"/>
                                    </p:animMotion>
                                  </p:childTnLst>
                                </p:cTn>
                              </p:par>
                              <p:par>
                                <p:cTn id="15" presetID="0" presetClass="path" presetSubtype="0" accel="50000" decel="50000" fill="hold" nodeType="withEffect">
                                  <p:stCondLst>
                                    <p:cond delay="0"/>
                                  </p:stCondLst>
                                  <p:childTnLst>
                                    <p:animMotion origin="layout" path="M 5E-6 -4.99537E-6 L -0.00105 0.04718 " pathEditMode="relative" rAng="0" ptsTypes="AA">
                                      <p:cBhvr>
                                        <p:cTn id="16" dur="2000" fill="hold"/>
                                        <p:tgtEl>
                                          <p:spTgt spid="2050"/>
                                        </p:tgtEl>
                                        <p:attrNameLst>
                                          <p:attrName>ppt_x</p:attrName>
                                          <p:attrName>ppt_y</p:attrName>
                                        </p:attrNameLst>
                                      </p:cBhvr>
                                      <p:rCtr x="-1" y="24"/>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Teacher Directions</a:t>
            </a:r>
            <a:endParaRPr lang="en-US" dirty="0"/>
          </a:p>
        </p:txBody>
      </p:sp>
      <p:sp>
        <p:nvSpPr>
          <p:cNvPr id="3" name="Content Placeholder 2"/>
          <p:cNvSpPr>
            <a:spLocks noGrp="1"/>
          </p:cNvSpPr>
          <p:nvPr>
            <p:ph idx="1"/>
          </p:nvPr>
        </p:nvSpPr>
        <p:spPr>
          <a:xfrm>
            <a:off x="152400" y="1066800"/>
            <a:ext cx="8763000" cy="5105400"/>
          </a:xfrm>
        </p:spPr>
        <p:txBody>
          <a:bodyPr>
            <a:noAutofit/>
          </a:bodyPr>
          <a:lstStyle/>
          <a:p>
            <a:r>
              <a:rPr lang="en-US" sz="2400" dirty="0" smtClean="0"/>
              <a:t>Display an image, leaving the image available for students to see and discuss</a:t>
            </a:r>
          </a:p>
          <a:p>
            <a:r>
              <a:rPr lang="en-US" sz="2400" dirty="0" smtClean="0"/>
              <a:t>Give discussion prompts such as </a:t>
            </a:r>
          </a:p>
          <a:p>
            <a:pPr lvl="1"/>
            <a:r>
              <a:rPr lang="en-US" sz="2000" b="1" dirty="0" smtClean="0"/>
              <a:t>Tell me something about this picture?</a:t>
            </a:r>
          </a:p>
          <a:p>
            <a:pPr lvl="1"/>
            <a:r>
              <a:rPr lang="en-US" sz="2000" b="1" dirty="0" smtClean="0"/>
              <a:t>How many groups are there?</a:t>
            </a:r>
          </a:p>
          <a:p>
            <a:pPr lvl="1"/>
            <a:r>
              <a:rPr lang="en-US" sz="2000" b="1" dirty="0" smtClean="0"/>
              <a:t>How many dots (items) are in each group? </a:t>
            </a:r>
            <a:r>
              <a:rPr lang="en-US" sz="2000" dirty="0" smtClean="0"/>
              <a:t>(</a:t>
            </a:r>
            <a:r>
              <a:rPr lang="en-US" sz="2000" i="1" dirty="0" smtClean="0"/>
              <a:t>Bring out words such as group, set, row, column and array and support students in using words correctly.)</a:t>
            </a:r>
          </a:p>
          <a:p>
            <a:pPr lvl="1"/>
            <a:endParaRPr lang="en-US" sz="2000" i="1" dirty="0" smtClean="0"/>
          </a:p>
          <a:p>
            <a:pPr lvl="1"/>
            <a:r>
              <a:rPr lang="en-US" sz="2000" i="1" dirty="0" smtClean="0"/>
              <a:t>Initially, do not ask students about the total number of dots. The purpose of this activity is to help students attend to and be able to communicate about the group structure of the image. If students are asked too soon about the total number of dots, students will likely resort to counting dots by ones with little or no attention to the structure.</a:t>
            </a:r>
            <a:endParaRPr lang="en-US" sz="2400" dirty="0" smtClean="0"/>
          </a:p>
          <a:p>
            <a:pPr lvl="1">
              <a:buNone/>
            </a:pPr>
            <a:endParaRPr lang="en-US" sz="2000" dirty="0" smtClean="0"/>
          </a:p>
        </p:txBody>
      </p:sp>
      <p:sp>
        <p:nvSpPr>
          <p:cNvPr id="7" name="TextBox 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9" name="~PP4020.WAV">
            <a:hlinkClick r:id="" action="ppaction://media"/>
          </p:cNvPr>
          <p:cNvPicPr>
            <a:picLocks noRot="1" noChangeAspect="1"/>
          </p:cNvPicPr>
          <p:nvPr>
            <a:wavAudioFile r:embed="rId1" name="~PP4020.WAV"/>
          </p:nvPr>
        </p:nvPicPr>
        <p:blipFill>
          <a:blip r:embed="rId4" cstate="print"/>
          <a:stretch>
            <a:fillRect/>
          </a:stretch>
        </p:blipFill>
        <p:spPr>
          <a:xfrm>
            <a:off x="8716963" y="6430963"/>
            <a:ext cx="304800" cy="304800"/>
          </a:xfrm>
          <a:prstGeom prst="rect">
            <a:avLst/>
          </a:prstGeom>
        </p:spPr>
      </p:pic>
    </p:spTree>
  </p:cSld>
  <p:clrMapOvr>
    <a:masterClrMapping/>
  </p:clrMapOvr>
  <p:transition advTm="60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Teacher Directions</a:t>
            </a:r>
            <a:endParaRPr lang="en-US" dirty="0"/>
          </a:p>
        </p:txBody>
      </p:sp>
      <p:sp>
        <p:nvSpPr>
          <p:cNvPr id="3" name="Content Placeholder 2"/>
          <p:cNvSpPr>
            <a:spLocks noGrp="1"/>
          </p:cNvSpPr>
          <p:nvPr>
            <p:ph idx="1"/>
          </p:nvPr>
        </p:nvSpPr>
        <p:spPr>
          <a:xfrm>
            <a:off x="0" y="914400"/>
            <a:ext cx="9144000" cy="4724400"/>
          </a:xfrm>
        </p:spPr>
        <p:txBody>
          <a:bodyPr>
            <a:noAutofit/>
          </a:bodyPr>
          <a:lstStyle/>
          <a:p>
            <a:pPr>
              <a:buNone/>
            </a:pPr>
            <a:r>
              <a:rPr lang="en-US" sz="2400" dirty="0" smtClean="0"/>
              <a:t>Additional activity prompts may include</a:t>
            </a:r>
          </a:p>
          <a:p>
            <a:pPr lvl="1">
              <a:defRPr/>
            </a:pPr>
            <a:r>
              <a:rPr lang="en-US" sz="2000" b="1" dirty="0" smtClean="0"/>
              <a:t>Use counters to create what you see.</a:t>
            </a:r>
            <a:r>
              <a:rPr lang="en-US" sz="2000" i="1" dirty="0" smtClean="0"/>
              <a:t> (In place of counters, students could use dotted popsicle sticks or (for arrays) or dot strips.)</a:t>
            </a:r>
            <a:r>
              <a:rPr lang="en-US" sz="2000" b="1" dirty="0" smtClean="0"/>
              <a:t> </a:t>
            </a:r>
          </a:p>
          <a:p>
            <a:pPr lvl="1">
              <a:defRPr/>
            </a:pPr>
            <a:r>
              <a:rPr lang="en-US" sz="2000" b="1" dirty="0" smtClean="0"/>
              <a:t>Draw what you see.</a:t>
            </a:r>
            <a:r>
              <a:rPr lang="en-US" sz="2000" i="1" dirty="0" smtClean="0"/>
              <a:t> (For the arrays, students could be given the option of recording images on a 10 by 10 empty dot array. </a:t>
            </a:r>
            <a:r>
              <a:rPr lang="en-US" sz="2000" i="1" dirty="0" smtClean="0">
                <a:hlinkClick r:id="rId4"/>
              </a:rPr>
              <a:t>Click here for </a:t>
            </a:r>
            <a:r>
              <a:rPr lang="en-US" sz="2000" i="1" dirty="0" err="1" smtClean="0">
                <a:hlinkClick r:id="rId4"/>
              </a:rPr>
              <a:t>pdf</a:t>
            </a:r>
            <a:r>
              <a:rPr lang="en-US" sz="2000" i="1" dirty="0" smtClean="0">
                <a:hlinkClick r:id="rId4"/>
              </a:rPr>
              <a:t> of  the empty array</a:t>
            </a:r>
            <a:r>
              <a:rPr lang="en-US" sz="2000" i="1" dirty="0" smtClean="0"/>
              <a:t>. The array can be laminated or slipped into a page protector for repeated use. As an alternative to coloring in the array, students can “frame” the array using an L shaped paper.  See next slide.)</a:t>
            </a:r>
            <a:r>
              <a:rPr lang="en-US" sz="2000" b="1" dirty="0" smtClean="0"/>
              <a:t> </a:t>
            </a:r>
          </a:p>
          <a:p>
            <a:pPr lvl="1">
              <a:defRPr/>
            </a:pPr>
            <a:r>
              <a:rPr lang="en-US" sz="2000" b="1" dirty="0" smtClean="0"/>
              <a:t>Use a 10x10 bead rack to create what you see.</a:t>
            </a:r>
            <a:r>
              <a:rPr lang="en-US" sz="2000" i="1" dirty="0" smtClean="0"/>
              <a:t> (See next slide.)</a:t>
            </a:r>
            <a:r>
              <a:rPr lang="en-US" sz="2000" b="1" dirty="0" smtClean="0"/>
              <a:t> </a:t>
            </a:r>
            <a:endParaRPr lang="en-US" sz="2000" i="1" dirty="0" smtClean="0"/>
          </a:p>
          <a:p>
            <a:pPr lvl="0">
              <a:buNone/>
              <a:defRPr/>
            </a:pPr>
            <a:r>
              <a:rPr lang="en-US" sz="2000" i="1" dirty="0" smtClean="0"/>
              <a:t>	These additional activities may help struggling students attend to the group structure and will give the teacher insight into what the student is attending to in the image. </a:t>
            </a:r>
          </a:p>
          <a:p>
            <a:pPr lvl="1"/>
            <a:endParaRPr lang="en-US" sz="2000" b="1" dirty="0" smtClean="0"/>
          </a:p>
          <a:p>
            <a:pPr lvl="1">
              <a:buNone/>
            </a:pPr>
            <a:endParaRPr lang="en-US" sz="2000" dirty="0" smtClean="0"/>
          </a:p>
        </p:txBody>
      </p:sp>
      <p:sp>
        <p:nvSpPr>
          <p:cNvPr id="5" name="TextBox 4">
            <a:hlinkClick r:id="" action="ppaction://noaction"/>
          </p:cNvPr>
          <p:cNvSpPr txBox="1"/>
          <p:nvPr/>
        </p:nvSpPr>
        <p:spPr>
          <a:xfrm>
            <a:off x="3124200" y="5943600"/>
            <a:ext cx="3429000" cy="369332"/>
          </a:xfrm>
          <a:prstGeom prst="rect">
            <a:avLst/>
          </a:prstGeom>
          <a:solidFill>
            <a:schemeClr val="bg1">
              <a:lumMod val="75000"/>
            </a:schemeClr>
          </a:solidFill>
          <a:ln>
            <a:solidFill>
              <a:schemeClr val="accent1">
                <a:shade val="95000"/>
                <a:satMod val="105000"/>
              </a:schemeClr>
            </a:solidFill>
          </a:ln>
        </p:spPr>
        <p:txBody>
          <a:bodyPr wrap="square" rtlCol="0">
            <a:spAutoFit/>
          </a:bodyPr>
          <a:lstStyle/>
          <a:p>
            <a:r>
              <a:rPr lang="en-US" dirty="0" smtClean="0"/>
              <a:t>Click HERE to skip to first image.</a:t>
            </a:r>
            <a:endParaRPr lang="en-US" dirty="0"/>
          </a:p>
        </p:txBody>
      </p:sp>
      <p:sp>
        <p:nvSpPr>
          <p:cNvPr id="8" name="Content Placeholder 2"/>
          <p:cNvSpPr txBox="1">
            <a:spLocks/>
          </p:cNvSpPr>
          <p:nvPr/>
        </p:nvSpPr>
        <p:spPr>
          <a:xfrm>
            <a:off x="0" y="2286000"/>
            <a:ext cx="6324600" cy="3276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 </a:t>
            </a: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7" name="~PP2513.WAV">
            <a:hlinkClick r:id="" action="ppaction://media"/>
          </p:cNvPr>
          <p:cNvPicPr>
            <a:picLocks noRot="1" noChangeAspect="1"/>
          </p:cNvPicPr>
          <p:nvPr>
            <a:wavAudioFile r:embed="rId1" name="~PP2513.WAV"/>
          </p:nvPr>
        </p:nvPicPr>
        <p:blipFill>
          <a:blip r:embed="rId5" cstate="print"/>
          <a:stretch>
            <a:fillRect/>
          </a:stretch>
        </p:blipFill>
        <p:spPr>
          <a:xfrm>
            <a:off x="8716963" y="6430963"/>
            <a:ext cx="304800" cy="304800"/>
          </a:xfrm>
          <a:prstGeom prst="rect">
            <a:avLst/>
          </a:prstGeom>
        </p:spPr>
      </p:pic>
    </p:spTree>
  </p:cSld>
  <p:clrMapOvr>
    <a:masterClrMapping/>
  </p:clrMapOvr>
  <p:transition advTm="391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Examples for modeling a 5 x 6 array</a:t>
            </a:r>
            <a:endParaRPr lang="en-US" dirty="0"/>
          </a:p>
        </p:txBody>
      </p:sp>
      <p:pic>
        <p:nvPicPr>
          <p:cNvPr id="15" name="Picture 14" descr="Photo Jul 07, 3 46 41 PM.jpg"/>
          <p:cNvPicPr>
            <a:picLocks noChangeAspect="1"/>
          </p:cNvPicPr>
          <p:nvPr/>
        </p:nvPicPr>
        <p:blipFill>
          <a:blip r:embed="rId4" cstate="print"/>
          <a:stretch>
            <a:fillRect/>
          </a:stretch>
        </p:blipFill>
        <p:spPr>
          <a:xfrm>
            <a:off x="4267200" y="1143000"/>
            <a:ext cx="4431885" cy="4591171"/>
          </a:xfrm>
          <a:prstGeom prst="rect">
            <a:avLst/>
          </a:prstGeom>
        </p:spPr>
      </p:pic>
      <p:pic>
        <p:nvPicPr>
          <p:cNvPr id="16" name="Picture 15" descr="Photo Jul 07, 4 18 35 PM.jpg"/>
          <p:cNvPicPr>
            <a:picLocks noChangeAspect="1"/>
          </p:cNvPicPr>
          <p:nvPr/>
        </p:nvPicPr>
        <p:blipFill>
          <a:blip r:embed="rId5" cstate="print"/>
          <a:stretch>
            <a:fillRect/>
          </a:stretch>
        </p:blipFill>
        <p:spPr>
          <a:xfrm>
            <a:off x="381000" y="1371600"/>
            <a:ext cx="3491219" cy="2740800"/>
          </a:xfrm>
          <a:prstGeom prst="rect">
            <a:avLst/>
          </a:prstGeom>
        </p:spPr>
      </p:pic>
      <p:sp>
        <p:nvSpPr>
          <p:cNvPr id="17" name="TextBox 16"/>
          <p:cNvSpPr txBox="1"/>
          <p:nvPr/>
        </p:nvSpPr>
        <p:spPr>
          <a:xfrm>
            <a:off x="381000" y="4648200"/>
            <a:ext cx="3733800" cy="1200329"/>
          </a:xfrm>
          <a:prstGeom prst="rect">
            <a:avLst/>
          </a:prstGeom>
          <a:noFill/>
        </p:spPr>
        <p:txBody>
          <a:bodyPr wrap="square" rtlCol="0">
            <a:spAutoFit/>
          </a:bodyPr>
          <a:lstStyle/>
          <a:p>
            <a:r>
              <a:rPr lang="en-US" b="1" dirty="0" smtClean="0"/>
              <a:t>Pictures</a:t>
            </a:r>
          </a:p>
          <a:p>
            <a:pPr>
              <a:buFont typeface="Arial" pitchFamily="34" charset="0"/>
              <a:buChar char="•"/>
            </a:pPr>
            <a:r>
              <a:rPr lang="en-US" dirty="0" smtClean="0"/>
              <a:t>(top) 10 x 10 bead rack</a:t>
            </a:r>
          </a:p>
          <a:p>
            <a:pPr>
              <a:buFont typeface="Arial" pitchFamily="34" charset="0"/>
              <a:buChar char="•"/>
            </a:pPr>
            <a:r>
              <a:rPr lang="en-US" dirty="0" smtClean="0"/>
              <a:t>(right) L shaped screen on a 10 x 10 array grid</a:t>
            </a:r>
            <a:endParaRPr lang="en-US" dirty="0"/>
          </a:p>
        </p:txBody>
      </p:sp>
      <p:pic>
        <p:nvPicPr>
          <p:cNvPr id="6" name="~PP2601.WAV">
            <a:hlinkClick r:id="" action="ppaction://media"/>
          </p:cNvPr>
          <p:cNvPicPr>
            <a:picLocks noRot="1" noChangeAspect="1"/>
          </p:cNvPicPr>
          <p:nvPr>
            <a:wavAudioFile r:embed="rId1" name="~PP2601.WAV"/>
          </p:nvPr>
        </p:nvPicPr>
        <p:blipFill>
          <a:blip r:embed="rId6" cstate="print"/>
          <a:stretch>
            <a:fillRect/>
          </a:stretch>
        </p:blipFill>
        <p:spPr>
          <a:xfrm>
            <a:off x="8716963" y="6430963"/>
            <a:ext cx="304800" cy="304800"/>
          </a:xfrm>
          <a:prstGeom prst="rect">
            <a:avLst/>
          </a:prstGeom>
        </p:spPr>
      </p:pic>
    </p:spTree>
  </p:cSld>
  <p:clrMapOvr>
    <a:masterClrMapping/>
  </p:clrMapOvr>
  <p:transition advTm="52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086600" y="609601"/>
            <a:ext cx="2057400" cy="830997"/>
          </a:xfrm>
          <a:prstGeom prst="rect">
            <a:avLst/>
          </a:prstGeom>
          <a:noFill/>
        </p:spPr>
        <p:txBody>
          <a:bodyPr wrap="square" rtlCol="0">
            <a:spAutoFit/>
          </a:bodyPr>
          <a:lstStyle/>
          <a:p>
            <a:r>
              <a:rPr lang="en-US" sz="2400" dirty="0" smtClean="0"/>
              <a:t>Click ENTER to make an array</a:t>
            </a:r>
            <a:endParaRPr lang="en-US" sz="2400" dirty="0"/>
          </a:p>
        </p:txBody>
      </p:sp>
      <p:pic>
        <p:nvPicPr>
          <p:cNvPr id="1026" name="Picture 2"/>
          <p:cNvPicPr>
            <a:picLocks noChangeAspect="1" noChangeArrowheads="1"/>
          </p:cNvPicPr>
          <p:nvPr/>
        </p:nvPicPr>
        <p:blipFill>
          <a:blip r:embed="rId4" cstate="print"/>
          <a:srcRect/>
          <a:stretch>
            <a:fillRect/>
          </a:stretch>
        </p:blipFill>
        <p:spPr bwMode="auto">
          <a:xfrm>
            <a:off x="457200" y="533400"/>
            <a:ext cx="1323975" cy="3633234"/>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2105025" y="1969325"/>
            <a:ext cx="1323975" cy="3633234"/>
          </a:xfrm>
          <a:prstGeom prst="rect">
            <a:avLst/>
          </a:prstGeom>
          <a:noFill/>
          <a:ln w="9525">
            <a:noFill/>
            <a:miter lim="800000"/>
            <a:headEnd/>
            <a:tailEnd/>
          </a:ln>
        </p:spPr>
      </p:pic>
      <p:pic>
        <p:nvPicPr>
          <p:cNvPr id="22" name="Picture 2"/>
          <p:cNvPicPr>
            <a:picLocks noChangeAspect="1" noChangeArrowheads="1"/>
          </p:cNvPicPr>
          <p:nvPr/>
        </p:nvPicPr>
        <p:blipFill>
          <a:blip r:embed="rId4" cstate="print"/>
          <a:srcRect/>
          <a:stretch>
            <a:fillRect/>
          </a:stretch>
        </p:blipFill>
        <p:spPr bwMode="auto">
          <a:xfrm>
            <a:off x="4114800" y="1066800"/>
            <a:ext cx="1323975" cy="3633234"/>
          </a:xfrm>
          <a:prstGeom prst="rect">
            <a:avLst/>
          </a:prstGeom>
          <a:noFill/>
          <a:ln w="9525">
            <a:noFill/>
            <a:miter lim="800000"/>
            <a:headEnd/>
            <a:tailEnd/>
          </a:ln>
        </p:spPr>
      </p:pic>
      <p:pic>
        <p:nvPicPr>
          <p:cNvPr id="23" name="Picture 2"/>
          <p:cNvPicPr>
            <a:picLocks noChangeAspect="1" noChangeArrowheads="1"/>
          </p:cNvPicPr>
          <p:nvPr/>
        </p:nvPicPr>
        <p:blipFill>
          <a:blip r:embed="rId4" cstate="print"/>
          <a:srcRect/>
          <a:stretch>
            <a:fillRect/>
          </a:stretch>
        </p:blipFill>
        <p:spPr bwMode="auto">
          <a:xfrm>
            <a:off x="6629400" y="2209800"/>
            <a:ext cx="1323975" cy="3633234"/>
          </a:xfrm>
          <a:prstGeom prst="rect">
            <a:avLst/>
          </a:prstGeom>
          <a:noFill/>
          <a:ln w="9525">
            <a:noFill/>
            <a:miter lim="800000"/>
            <a:headEnd/>
            <a:tailEnd/>
          </a:ln>
        </p:spPr>
      </p:pic>
      <p:sp>
        <p:nvSpPr>
          <p:cNvPr id="7" name="TextBox 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8" name="~PP3899.WAV">
            <a:hlinkClick r:id="" action="ppaction://media"/>
          </p:cNvPr>
          <p:cNvPicPr>
            <a:picLocks noRot="1" noChangeAspect="1"/>
          </p:cNvPicPr>
          <p:nvPr>
            <a:wavAudioFile r:embed="rId1" name="~PP3899.WAV"/>
          </p:nvPr>
        </p:nvPicPr>
        <p:blipFill>
          <a:blip r:embed="rId5" cstate="print"/>
          <a:stretch>
            <a:fillRect/>
          </a:stretch>
        </p:blipFill>
        <p:spPr>
          <a:xfrm>
            <a:off x="8716963" y="6430963"/>
            <a:ext cx="304800" cy="304800"/>
          </a:xfrm>
          <a:prstGeom prst="rect">
            <a:avLst/>
          </a:prstGeom>
        </p:spPr>
      </p:pic>
    </p:spTree>
  </p:cSld>
  <p:clrMapOvr>
    <a:masterClrMapping/>
  </p:clrMapOvr>
  <p:transition advTm="214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4.16667E-6 -1.48936E-6 L -0.03907 -0.20906 " pathEditMode="relative" rAng="0" ptsTypes="AA">
                                      <p:cBhvr>
                                        <p:cTn id="10" dur="2000" fill="hold"/>
                                        <p:tgtEl>
                                          <p:spTgt spid="20"/>
                                        </p:tgtEl>
                                        <p:attrNameLst>
                                          <p:attrName>ppt_x</p:attrName>
                                          <p:attrName>ppt_y</p:attrName>
                                        </p:attrNameLst>
                                      </p:cBhvr>
                                      <p:rCtr x="-20" y="-105"/>
                                    </p:animMotion>
                                  </p:childTnLst>
                                </p:cTn>
                              </p:par>
                              <p:par>
                                <p:cTn id="11" presetID="0" presetClass="path" presetSubtype="0" accel="50000" decel="50000" fill="hold" nodeType="withEffect">
                                  <p:stCondLst>
                                    <p:cond delay="0"/>
                                  </p:stCondLst>
                                  <p:childTnLst>
                                    <p:animMotion origin="layout" path="M -4.16667E-6 -1.49861E-6 L -0.11927 -0.07585 " pathEditMode="relative" rAng="0" ptsTypes="AA">
                                      <p:cBhvr>
                                        <p:cTn id="12" dur="2000" fill="hold"/>
                                        <p:tgtEl>
                                          <p:spTgt spid="22"/>
                                        </p:tgtEl>
                                        <p:attrNameLst>
                                          <p:attrName>ppt_x</p:attrName>
                                          <p:attrName>ppt_y</p:attrName>
                                        </p:attrNameLst>
                                      </p:cBhvr>
                                      <p:rCtr x="-60" y="-38"/>
                                    </p:animMotion>
                                  </p:childTnLst>
                                </p:cTn>
                              </p:par>
                              <p:par>
                                <p:cTn id="13" presetID="0" presetClass="path" presetSubtype="0" accel="50000" decel="50000" fill="hold" nodeType="withEffect">
                                  <p:stCondLst>
                                    <p:cond delay="0"/>
                                  </p:stCondLst>
                                  <p:childTnLst>
                                    <p:animMotion origin="layout" path="M 4.16667E-6 -3.98705E-6 L -0.25573 -0.24236 " pathEditMode="relative" rAng="0" ptsTypes="AA">
                                      <p:cBhvr>
                                        <p:cTn id="14" dur="2000" fill="hold"/>
                                        <p:tgtEl>
                                          <p:spTgt spid="23"/>
                                        </p:tgtEl>
                                        <p:attrNameLst>
                                          <p:attrName>ppt_x</p:attrName>
                                          <p:attrName>ppt_y</p:attrName>
                                        </p:attrNameLst>
                                      </p:cBhvr>
                                      <p:rCtr x="-128" y="-12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086600" y="609601"/>
            <a:ext cx="2057400" cy="830997"/>
          </a:xfrm>
          <a:prstGeom prst="rect">
            <a:avLst/>
          </a:prstGeom>
          <a:noFill/>
        </p:spPr>
        <p:txBody>
          <a:bodyPr wrap="square" rtlCol="0">
            <a:spAutoFit/>
          </a:bodyPr>
          <a:lstStyle/>
          <a:p>
            <a:r>
              <a:rPr lang="en-US" sz="2400" dirty="0" smtClean="0"/>
              <a:t>Click ENTER to make an array</a:t>
            </a:r>
            <a:endParaRPr lang="en-US" sz="2400" dirty="0"/>
          </a:p>
        </p:txBody>
      </p:sp>
      <p:pic>
        <p:nvPicPr>
          <p:cNvPr id="15" name="Picture 2"/>
          <p:cNvPicPr>
            <a:picLocks noChangeAspect="1" noChangeArrowheads="1"/>
          </p:cNvPicPr>
          <p:nvPr/>
        </p:nvPicPr>
        <p:blipFill>
          <a:blip r:embed="rId5" cstate="print"/>
          <a:srcRect/>
          <a:stretch>
            <a:fillRect/>
          </a:stretch>
        </p:blipFill>
        <p:spPr bwMode="auto">
          <a:xfrm rot="5400000">
            <a:off x="3516671" y="-1459270"/>
            <a:ext cx="609600" cy="5204541"/>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srcRect/>
          <a:stretch>
            <a:fillRect/>
          </a:stretch>
        </p:blipFill>
        <p:spPr bwMode="auto">
          <a:xfrm rot="5400000">
            <a:off x="4735871" y="-697270"/>
            <a:ext cx="609600" cy="5204541"/>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a:stretch>
            <a:fillRect/>
          </a:stretch>
        </p:blipFill>
        <p:spPr bwMode="auto">
          <a:xfrm rot="5400000">
            <a:off x="6031271" y="369530"/>
            <a:ext cx="609600" cy="5204541"/>
          </a:xfrm>
          <a:prstGeom prst="rect">
            <a:avLst/>
          </a:prstGeom>
          <a:noFill/>
          <a:ln w="9525">
            <a:noFill/>
            <a:miter lim="800000"/>
            <a:headEnd/>
            <a:tailEnd/>
          </a:ln>
        </p:spPr>
      </p:pic>
      <p:pic>
        <p:nvPicPr>
          <p:cNvPr id="23" name="Picture 2"/>
          <p:cNvPicPr>
            <a:picLocks noChangeAspect="1" noChangeArrowheads="1"/>
          </p:cNvPicPr>
          <p:nvPr/>
        </p:nvPicPr>
        <p:blipFill>
          <a:blip r:embed="rId5" cstate="print"/>
          <a:srcRect/>
          <a:stretch>
            <a:fillRect/>
          </a:stretch>
        </p:blipFill>
        <p:spPr bwMode="auto">
          <a:xfrm rot="5400000">
            <a:off x="2754670" y="1207730"/>
            <a:ext cx="609600" cy="5204541"/>
          </a:xfrm>
          <a:prstGeom prst="rect">
            <a:avLst/>
          </a:prstGeom>
          <a:noFill/>
          <a:ln w="9525">
            <a:noFill/>
            <a:miter lim="800000"/>
            <a:headEnd/>
            <a:tailEnd/>
          </a:ln>
        </p:spPr>
      </p:pic>
      <p:pic>
        <p:nvPicPr>
          <p:cNvPr id="24" name="Picture 2"/>
          <p:cNvPicPr>
            <a:picLocks noChangeAspect="1" noChangeArrowheads="1"/>
          </p:cNvPicPr>
          <p:nvPr/>
        </p:nvPicPr>
        <p:blipFill>
          <a:blip r:embed="rId5" cstate="print"/>
          <a:srcRect/>
          <a:stretch>
            <a:fillRect/>
          </a:stretch>
        </p:blipFill>
        <p:spPr bwMode="auto">
          <a:xfrm rot="5400000">
            <a:off x="3288070" y="2198329"/>
            <a:ext cx="609600" cy="5204541"/>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a:stretch>
            <a:fillRect/>
          </a:stretch>
        </p:blipFill>
        <p:spPr bwMode="auto">
          <a:xfrm rot="5400000">
            <a:off x="4812070" y="3036530"/>
            <a:ext cx="609600" cy="5204541"/>
          </a:xfrm>
          <a:prstGeom prst="rect">
            <a:avLst/>
          </a:prstGeom>
          <a:noFill/>
          <a:ln w="9525">
            <a:noFill/>
            <a:miter lim="800000"/>
            <a:headEnd/>
            <a:tailEnd/>
          </a:ln>
        </p:spPr>
      </p:pic>
      <p:grpSp>
        <p:nvGrpSpPr>
          <p:cNvPr id="12" name="Group 11"/>
          <p:cNvGrpSpPr/>
          <p:nvPr/>
        </p:nvGrpSpPr>
        <p:grpSpPr>
          <a:xfrm>
            <a:off x="5867400" y="3124200"/>
            <a:ext cx="3505200" cy="3352800"/>
            <a:chOff x="6172200" y="3124200"/>
            <a:chExt cx="3200400" cy="3200400"/>
          </a:xfrm>
        </p:grpSpPr>
        <p:sp>
          <p:nvSpPr>
            <p:cNvPr id="10" name="Explosion 1 9"/>
            <p:cNvSpPr/>
            <p:nvPr/>
          </p:nvSpPr>
          <p:spPr>
            <a:xfrm>
              <a:off x="6172200" y="3124200"/>
              <a:ext cx="3200400" cy="3200400"/>
            </a:xfrm>
            <a:prstGeom prst="irregularSeal1">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89643" y="4219700"/>
              <a:ext cx="2554356" cy="881360"/>
            </a:xfrm>
            <a:prstGeom prst="rect">
              <a:avLst/>
            </a:prstGeom>
            <a:noFill/>
          </p:spPr>
          <p:txBody>
            <a:bodyPr wrap="square" rtlCol="0">
              <a:spAutoFit/>
            </a:bodyPr>
            <a:lstStyle/>
            <a:p>
              <a:r>
                <a:rPr lang="en-US" b="1" dirty="0" smtClean="0">
                  <a:solidFill>
                    <a:srgbClr val="18012F"/>
                  </a:solidFill>
                </a:rPr>
                <a:t>Dotted Popsicle sticks  are</a:t>
              </a:r>
            </a:p>
            <a:p>
              <a:r>
                <a:rPr lang="en-US" b="1" dirty="0" smtClean="0">
                  <a:solidFill>
                    <a:srgbClr val="18012F"/>
                  </a:solidFill>
                </a:rPr>
                <a:t>Used in Task groups</a:t>
              </a:r>
            </a:p>
            <a:p>
              <a:r>
                <a:rPr lang="en-US" b="1" dirty="0" smtClean="0">
                  <a:solidFill>
                    <a:srgbClr val="18012F"/>
                  </a:solidFill>
                </a:rPr>
                <a:t>M 4437, M 4441 &amp; M 4442</a:t>
              </a:r>
              <a:endParaRPr lang="en-US" b="1" dirty="0">
                <a:solidFill>
                  <a:srgbClr val="18012F"/>
                </a:solidFill>
              </a:endParaRPr>
            </a:p>
          </p:txBody>
        </p:sp>
      </p:grpSp>
      <p:sp>
        <p:nvSpPr>
          <p:cNvPr id="13" name="TextBox 12"/>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14" name="~PP1344.WAV">
            <a:hlinkClick r:id="" action="ppaction://media"/>
          </p:cNvPr>
          <p:cNvPicPr>
            <a:picLocks noRot="1" noChangeAspect="1"/>
          </p:cNvPicPr>
          <p:nvPr>
            <a:wavAudioFile r:embed="rId2" name="~PP134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08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4.72222E-6 1.85014E-8 L -0.13333 -0.0222 " pathEditMode="relative" ptsTypes="AA">
                                      <p:cBhvr>
                                        <p:cTn id="10" dur="2000" fill="hold"/>
                                        <p:tgtEl>
                                          <p:spTgt spid="2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1.94444E-6 -2.46994E-6 L -0.27621 -0.0888 " pathEditMode="relative" rAng="0" ptsTypes="AA">
                                      <p:cBhvr>
                                        <p:cTn id="12" dur="2000" fill="hold"/>
                                        <p:tgtEl>
                                          <p:spTgt spid="22"/>
                                        </p:tgtEl>
                                        <p:attrNameLst>
                                          <p:attrName>ppt_x</p:attrName>
                                          <p:attrName>ppt_y</p:attrName>
                                        </p:attrNameLst>
                                      </p:cBhvr>
                                      <p:rCtr x="-138" y="-44"/>
                                    </p:animMotion>
                                  </p:childTnLst>
                                </p:cTn>
                              </p:par>
                              <p:par>
                                <p:cTn id="13" presetID="0" presetClass="path" presetSubtype="0" accel="50000" decel="50000" fill="hold" nodeType="withEffect">
                                  <p:stCondLst>
                                    <p:cond delay="0"/>
                                  </p:stCondLst>
                                  <p:childTnLst>
                                    <p:animMotion origin="layout" path="M 1.38889E-6 -1.62812E-6 L 0.08212 -0.12211 " pathEditMode="relative" rAng="0" ptsTypes="AA">
                                      <p:cBhvr>
                                        <p:cTn id="14" dur="2000" fill="hold"/>
                                        <p:tgtEl>
                                          <p:spTgt spid="23"/>
                                        </p:tgtEl>
                                        <p:attrNameLst>
                                          <p:attrName>ppt_x</p:attrName>
                                          <p:attrName>ppt_y</p:attrName>
                                        </p:attrNameLst>
                                      </p:cBhvr>
                                      <p:rCtr x="41" y="-61"/>
                                    </p:animMotion>
                                  </p:childTnLst>
                                </p:cTn>
                              </p:par>
                              <p:par>
                                <p:cTn id="15" presetID="0" presetClass="path" presetSubtype="0" accel="50000" decel="50000" fill="hold" nodeType="withEffect">
                                  <p:stCondLst>
                                    <p:cond delay="0"/>
                                  </p:stCondLst>
                                  <p:childTnLst>
                                    <p:animMotion origin="layout" path="M -1.94444E-6 -2.45143E-6 L 0.02379 -0.16651 " pathEditMode="relative" rAng="0" ptsTypes="AA">
                                      <p:cBhvr>
                                        <p:cTn id="16" dur="2000" fill="hold"/>
                                        <p:tgtEl>
                                          <p:spTgt spid="24"/>
                                        </p:tgtEl>
                                        <p:attrNameLst>
                                          <p:attrName>ppt_x</p:attrName>
                                          <p:attrName>ppt_y</p:attrName>
                                        </p:attrNameLst>
                                      </p:cBhvr>
                                      <p:rCtr x="12" y="-83"/>
                                    </p:animMotion>
                                  </p:childTnLst>
                                </p:cTn>
                              </p:par>
                              <p:par>
                                <p:cTn id="17" presetID="0" presetClass="path" presetSubtype="0" accel="50000" decel="50000" fill="hold" nodeType="withEffect">
                                  <p:stCondLst>
                                    <p:cond delay="0"/>
                                  </p:stCondLst>
                                  <p:childTnLst>
                                    <p:animMotion origin="layout" path="M -3.33333E-6 -1.60962E-6 L -0.14166 -0.17761 " pathEditMode="relative" rAng="0" ptsTypes="AA">
                                      <p:cBhvr>
                                        <p:cTn id="18" dur="2000" fill="hold"/>
                                        <p:tgtEl>
                                          <p:spTgt spid="25"/>
                                        </p:tgtEl>
                                        <p:attrNameLst>
                                          <p:attrName>ppt_x</p:attrName>
                                          <p:attrName>ppt_y</p:attrName>
                                        </p:attrNameLst>
                                      </p:cBhvr>
                                      <p:rCtr x="-71" y="-89"/>
                                    </p:animMotion>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086600" y="609601"/>
            <a:ext cx="2057400" cy="830997"/>
          </a:xfrm>
          <a:prstGeom prst="rect">
            <a:avLst/>
          </a:prstGeom>
          <a:noFill/>
        </p:spPr>
        <p:txBody>
          <a:bodyPr wrap="square" rtlCol="0">
            <a:spAutoFit/>
          </a:bodyPr>
          <a:lstStyle/>
          <a:p>
            <a:r>
              <a:rPr lang="en-US" sz="2400" dirty="0" smtClean="0"/>
              <a:t>Click ENTER to make an array</a:t>
            </a:r>
            <a:endParaRPr lang="en-US" sz="2400" dirty="0"/>
          </a:p>
        </p:txBody>
      </p:sp>
      <p:pic>
        <p:nvPicPr>
          <p:cNvPr id="16" name="Picture 2"/>
          <p:cNvPicPr>
            <a:picLocks noChangeAspect="1" noChangeArrowheads="1"/>
          </p:cNvPicPr>
          <p:nvPr/>
        </p:nvPicPr>
        <p:blipFill>
          <a:blip r:embed="rId4" cstate="print"/>
          <a:srcRect/>
          <a:stretch>
            <a:fillRect/>
          </a:stretch>
        </p:blipFill>
        <p:spPr bwMode="auto">
          <a:xfrm>
            <a:off x="1524000" y="228600"/>
            <a:ext cx="620118" cy="5257800"/>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2286000" y="990600"/>
            <a:ext cx="620118" cy="5257800"/>
          </a:xfrm>
          <a:prstGeom prst="rect">
            <a:avLst/>
          </a:prstGeom>
          <a:noFill/>
          <a:ln w="9525">
            <a:noFill/>
            <a:miter lim="800000"/>
            <a:headEnd/>
            <a:tailEnd/>
          </a:ln>
        </p:spPr>
      </p:pic>
      <p:pic>
        <p:nvPicPr>
          <p:cNvPr id="28" name="Picture 2"/>
          <p:cNvPicPr>
            <a:picLocks noChangeAspect="1" noChangeArrowheads="1"/>
          </p:cNvPicPr>
          <p:nvPr/>
        </p:nvPicPr>
        <p:blipFill>
          <a:blip r:embed="rId4" cstate="print"/>
          <a:srcRect/>
          <a:stretch>
            <a:fillRect/>
          </a:stretch>
        </p:blipFill>
        <p:spPr bwMode="auto">
          <a:xfrm>
            <a:off x="3429000" y="152400"/>
            <a:ext cx="620118" cy="5257800"/>
          </a:xfrm>
          <a:prstGeom prst="rect">
            <a:avLst/>
          </a:prstGeom>
          <a:noFill/>
          <a:ln w="9525">
            <a:noFill/>
            <a:miter lim="800000"/>
            <a:headEnd/>
            <a:tailEnd/>
          </a:ln>
        </p:spPr>
      </p:pic>
      <p:pic>
        <p:nvPicPr>
          <p:cNvPr id="29" name="Picture 2"/>
          <p:cNvPicPr>
            <a:picLocks noChangeAspect="1" noChangeArrowheads="1"/>
          </p:cNvPicPr>
          <p:nvPr/>
        </p:nvPicPr>
        <p:blipFill>
          <a:blip r:embed="rId4" cstate="print"/>
          <a:srcRect/>
          <a:stretch>
            <a:fillRect/>
          </a:stretch>
        </p:blipFill>
        <p:spPr bwMode="auto">
          <a:xfrm>
            <a:off x="5334000" y="762000"/>
            <a:ext cx="620118" cy="5257800"/>
          </a:xfrm>
          <a:prstGeom prst="rect">
            <a:avLst/>
          </a:prstGeom>
          <a:noFill/>
          <a:ln w="9525">
            <a:noFill/>
            <a:miter lim="800000"/>
            <a:headEnd/>
            <a:tailEnd/>
          </a:ln>
        </p:spPr>
      </p:pic>
      <p:pic>
        <p:nvPicPr>
          <p:cNvPr id="30" name="Picture 2"/>
          <p:cNvPicPr>
            <a:picLocks noChangeAspect="1" noChangeArrowheads="1"/>
          </p:cNvPicPr>
          <p:nvPr/>
        </p:nvPicPr>
        <p:blipFill>
          <a:blip r:embed="rId4" cstate="print"/>
          <a:srcRect/>
          <a:stretch>
            <a:fillRect/>
          </a:stretch>
        </p:blipFill>
        <p:spPr bwMode="auto">
          <a:xfrm>
            <a:off x="6019800" y="1219200"/>
            <a:ext cx="620118" cy="5257800"/>
          </a:xfrm>
          <a:prstGeom prst="rect">
            <a:avLst/>
          </a:prstGeom>
          <a:noFill/>
          <a:ln w="9525">
            <a:noFill/>
            <a:miter lim="800000"/>
            <a:headEnd/>
            <a:tailEnd/>
          </a:ln>
        </p:spPr>
      </p:pic>
      <p:pic>
        <p:nvPicPr>
          <p:cNvPr id="31" name="Picture 2"/>
          <p:cNvPicPr>
            <a:picLocks noChangeAspect="1" noChangeArrowheads="1"/>
          </p:cNvPicPr>
          <p:nvPr/>
        </p:nvPicPr>
        <p:blipFill>
          <a:blip r:embed="rId4" cstate="print"/>
          <a:srcRect/>
          <a:stretch>
            <a:fillRect/>
          </a:stretch>
        </p:blipFill>
        <p:spPr bwMode="auto">
          <a:xfrm>
            <a:off x="6858000" y="1219200"/>
            <a:ext cx="620118" cy="5257800"/>
          </a:xfrm>
          <a:prstGeom prst="rect">
            <a:avLst/>
          </a:prstGeom>
          <a:noFill/>
          <a:ln w="9525">
            <a:noFill/>
            <a:miter lim="800000"/>
            <a:headEnd/>
            <a:tailEnd/>
          </a:ln>
        </p:spPr>
      </p:pic>
      <p:sp>
        <p:nvSpPr>
          <p:cNvPr id="9" name="TextBox 8"/>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11" name="~PP3721.WAV">
            <a:hlinkClick r:id="" action="ppaction://media"/>
          </p:cNvPr>
          <p:cNvPicPr>
            <a:picLocks noRot="1" noChangeAspect="1"/>
          </p:cNvPicPr>
          <p:nvPr>
            <a:wavAudioFile r:embed="rId1" name="~PP3721.WAV"/>
          </p:nvPr>
        </p:nvPicPr>
        <p:blipFill>
          <a:blip r:embed="rId5" cstate="print"/>
          <a:stretch>
            <a:fillRect/>
          </a:stretch>
        </p:blipFill>
        <p:spPr>
          <a:xfrm>
            <a:off x="8716963" y="6430963"/>
            <a:ext cx="304800" cy="304800"/>
          </a:xfrm>
          <a:prstGeom prst="rect">
            <a:avLst/>
          </a:prstGeom>
        </p:spPr>
      </p:pic>
    </p:spTree>
  </p:cSld>
  <p:clrMapOvr>
    <a:masterClrMapping/>
  </p:clrMapOvr>
  <p:transition advTm="13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8.33333E-7 -4.16281E-7 L -0.01666 -0.11101 " pathEditMode="relative" ptsTypes="AA">
                                      <p:cBhvr>
                                        <p:cTn id="10" dur="2000" fill="hold"/>
                                        <p:tgtEl>
                                          <p:spTgt spid="20"/>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4.16667E-6 -3.88529E-7 L -0.07552 0.00555 " pathEditMode="relative" rAng="0" ptsTypes="AA">
                                      <p:cBhvr>
                                        <p:cTn id="12" dur="2000" fill="hold"/>
                                        <p:tgtEl>
                                          <p:spTgt spid="28"/>
                                        </p:tgtEl>
                                        <p:attrNameLst>
                                          <p:attrName>ppt_x</p:attrName>
                                          <p:attrName>ppt_y</p:attrName>
                                        </p:attrNameLst>
                                      </p:cBhvr>
                                      <p:rCtr x="-38" y="3"/>
                                    </p:animMotion>
                                  </p:childTnLst>
                                </p:cTn>
                              </p:par>
                              <p:par>
                                <p:cTn id="13" presetID="0" presetClass="path" presetSubtype="0" accel="50000" decel="50000" fill="hold" nodeType="withEffect">
                                  <p:stCondLst>
                                    <p:cond delay="0"/>
                                  </p:stCondLst>
                                  <p:childTnLst>
                                    <p:animMotion origin="layout" path="M -0.00781 -0.01665 L -0.20833 -0.08881 " pathEditMode="relative" rAng="0" ptsTypes="AA">
                                      <p:cBhvr>
                                        <p:cTn id="14" dur="2000" fill="hold"/>
                                        <p:tgtEl>
                                          <p:spTgt spid="29"/>
                                        </p:tgtEl>
                                        <p:attrNameLst>
                                          <p:attrName>ppt_x</p:attrName>
                                          <p:attrName>ppt_y</p:attrName>
                                        </p:attrNameLst>
                                      </p:cBhvr>
                                      <p:rCtr x="-100" y="-36"/>
                                    </p:animMotion>
                                  </p:childTnLst>
                                </p:cTn>
                              </p:par>
                              <p:par>
                                <p:cTn id="15" presetID="0" presetClass="path" presetSubtype="0" accel="50000" decel="50000" fill="hold" nodeType="withEffect">
                                  <p:stCondLst>
                                    <p:cond delay="0"/>
                                  </p:stCondLst>
                                  <p:childTnLst>
                                    <p:animMotion origin="layout" path="M 2.5E-6 -2.0444E-6 L -0.20886 -0.14986 " pathEditMode="relative" rAng="0" ptsTypes="AA">
                                      <p:cBhvr>
                                        <p:cTn id="16" dur="2000" fill="hold"/>
                                        <p:tgtEl>
                                          <p:spTgt spid="30"/>
                                        </p:tgtEl>
                                        <p:attrNameLst>
                                          <p:attrName>ppt_x</p:attrName>
                                          <p:attrName>ppt_y</p:attrName>
                                        </p:attrNameLst>
                                      </p:cBhvr>
                                      <p:rCtr x="-105" y="-75"/>
                                    </p:animMotion>
                                  </p:childTnLst>
                                </p:cTn>
                              </p:par>
                              <p:par>
                                <p:cTn id="17" presetID="0" presetClass="path" presetSubtype="0" accel="50000" decel="50000" fill="hold" nodeType="withEffect">
                                  <p:stCondLst>
                                    <p:cond delay="0"/>
                                  </p:stCondLst>
                                  <p:childTnLst>
                                    <p:animMotion origin="layout" path="M -4.16667E-6 -2.0444E-6 L -0.22552 -0.14986 " pathEditMode="relative" rAng="0" ptsTypes="AA">
                                      <p:cBhvr>
                                        <p:cTn id="18" dur="2000" fill="hold"/>
                                        <p:tgtEl>
                                          <p:spTgt spid="31"/>
                                        </p:tgtEl>
                                        <p:attrNameLst>
                                          <p:attrName>ppt_x</p:attrName>
                                          <p:attrName>ppt_y</p:attrName>
                                        </p:attrNameLst>
                                      </p:cBhvr>
                                      <p:rCtr x="-113" y="-7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C910217015[1].PNG"/>
          <p:cNvPicPr>
            <a:picLocks noChangeAspect="1"/>
          </p:cNvPicPr>
          <p:nvPr/>
        </p:nvPicPr>
        <p:blipFill>
          <a:blip r:embed="rId4" cstate="print"/>
          <a:stretch>
            <a:fillRect/>
          </a:stretch>
        </p:blipFill>
        <p:spPr>
          <a:xfrm>
            <a:off x="1371600" y="0"/>
            <a:ext cx="6400800" cy="6400800"/>
          </a:xfrm>
          <a:prstGeom prst="rect">
            <a:avLst/>
          </a:prstGeom>
        </p:spPr>
      </p:pic>
      <p:sp>
        <p:nvSpPr>
          <p:cNvPr id="3" name="TextBox 2"/>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4" name="~PP1368.WAV">
            <a:hlinkClick r:id="" action="ppaction://media"/>
          </p:cNvPr>
          <p:cNvPicPr>
            <a:picLocks noRot="1" noChangeAspect="1"/>
          </p:cNvPicPr>
          <p:nvPr>
            <a:wavAudioFile r:embed="rId1" name="~PP1368.WAV"/>
          </p:nvPr>
        </p:nvPicPr>
        <p:blipFill>
          <a:blip r:embed="rId5" cstate="print"/>
          <a:stretch>
            <a:fillRect/>
          </a:stretch>
        </p:blipFill>
        <p:spPr>
          <a:xfrm>
            <a:off x="8716963" y="6430963"/>
            <a:ext cx="304800" cy="304800"/>
          </a:xfrm>
          <a:prstGeom prst="rect">
            <a:avLst/>
          </a:prstGeom>
        </p:spPr>
      </p:pic>
    </p:spTree>
  </p:cSld>
  <p:clrMapOvr>
    <a:masterClrMapping/>
  </p:clrMapOvr>
  <p:transition advTm="17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t>M 4443.2</a:t>
            </a:r>
            <a:endParaRPr lang="en-US" sz="8000" dirty="0"/>
          </a:p>
        </p:txBody>
      </p:sp>
      <p:sp>
        <p:nvSpPr>
          <p:cNvPr id="10" name="Content Placeholder 6"/>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solidFill>
                    <a:schemeClr val="accent3">
                      <a:lumMod val="50000"/>
                    </a:schemeClr>
                  </a:solidFill>
                </a:ln>
                <a:solidFill>
                  <a:schemeClr val="tx1"/>
                </a:solidFill>
                <a:effectLst/>
                <a:uLnTx/>
                <a:uFillTx/>
                <a:latin typeface="+mn-lt"/>
                <a:ea typeface="+mn-ea"/>
                <a:cs typeface="+mn-cs"/>
              </a:rPr>
              <a:t>Unscreened Arrays PowerPoint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 can…</a:t>
            </a:r>
          </a:p>
          <a:p>
            <a:pPr marL="342900" lvl="0" indent="-342900" algn="ctr">
              <a:spcBef>
                <a:spcPct val="20000"/>
              </a:spcBef>
            </a:pPr>
            <a:r>
              <a:rPr lang="en-US" sz="3200" dirty="0" smtClean="0"/>
              <a:t>determine how many items in all when items are arranged in an array or in equal groups. I can write an addition sentence to match the picture.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P2002.WAV">
            <a:hlinkClick r:id="" action="ppaction://media"/>
          </p:cNvPr>
          <p:cNvPicPr>
            <a:picLocks noRot="1" noChangeAspect="1"/>
          </p:cNvPicPr>
          <p:nvPr>
            <a:wavAudioFile r:embed="rId1" name="~PP2002.WAV"/>
          </p:nvPr>
        </p:nvPicPr>
        <p:blipFill>
          <a:blip r:embed="rId3" cstate="print"/>
          <a:stretch>
            <a:fillRect/>
          </a:stretch>
        </p:blipFill>
        <p:spPr>
          <a:xfrm>
            <a:off x="8716963" y="6430963"/>
            <a:ext cx="304800" cy="304800"/>
          </a:xfrm>
          <a:prstGeom prst="rect">
            <a:avLst/>
          </a:prstGeom>
        </p:spPr>
      </p:pic>
    </p:spTree>
  </p:cSld>
  <p:clrMapOvr>
    <a:masterClrMapping/>
  </p:clrMapOvr>
  <p:transition advTm="24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4443.2</a:t>
            </a:r>
            <a:endParaRPr lang="en-US" sz="1600" b="1" dirty="0">
              <a:solidFill>
                <a:srgbClr val="315723"/>
              </a:solidFill>
            </a:endParaRPr>
          </a:p>
        </p:txBody>
      </p:sp>
      <p:pic>
        <p:nvPicPr>
          <p:cNvPr id="6" name="~PP2093.WAV">
            <a:hlinkClick r:id="" action="ppaction://media"/>
          </p:cNvPr>
          <p:cNvPicPr>
            <a:picLocks noRot="1" noChangeAspect="1"/>
          </p:cNvPicPr>
          <p:nvPr>
            <a:wavAudioFile r:embed="rId1" name="~PP2093.WAV"/>
          </p:nvPr>
        </p:nvPicPr>
        <p:blipFill>
          <a:blip r:embed="rId3" cstate="print"/>
          <a:stretch>
            <a:fillRect/>
          </a:stretch>
        </p:blipFill>
        <p:spPr>
          <a:xfrm>
            <a:off x="8716963" y="6430963"/>
            <a:ext cx="304800" cy="30480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255989" y="762000"/>
            <a:ext cx="8888011" cy="6505575"/>
          </a:xfrm>
          <a:prstGeom prst="rect">
            <a:avLst/>
          </a:prstGeom>
          <a:noFill/>
          <a:ln w="9525">
            <a:noFill/>
            <a:miter lim="800000"/>
            <a:headEnd/>
            <a:tailEnd/>
          </a:ln>
        </p:spPr>
      </p:pic>
    </p:spTree>
  </p:cSld>
  <p:clrMapOvr>
    <a:masterClrMapping/>
  </p:clrMapOvr>
  <p:transition advTm="79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447800"/>
            <a:ext cx="8229600" cy="1447800"/>
          </a:xfrm>
        </p:spPr>
        <p:txBody>
          <a:bodyPr>
            <a:noAutofit/>
          </a:bodyPr>
          <a:lstStyle/>
          <a:p>
            <a:pPr algn="r"/>
            <a:r>
              <a:rPr lang="en-US" sz="5400" dirty="0" smtClean="0">
                <a:ln w="6350">
                  <a:solidFill>
                    <a:schemeClr val="tx2">
                      <a:lumMod val="50000"/>
                    </a:schemeClr>
                  </a:solidFill>
                </a:ln>
                <a:solidFill>
                  <a:schemeClr val="accent2"/>
                </a:solidFill>
                <a:latin typeface="Georgia" pitchFamily="18" charset="0"/>
              </a:rPr>
              <a:t>KNP Task Group M 4443</a:t>
            </a:r>
            <a:br>
              <a:rPr lang="en-US" sz="5400" dirty="0" smtClean="0">
                <a:ln w="6350">
                  <a:solidFill>
                    <a:schemeClr val="tx2">
                      <a:lumMod val="50000"/>
                    </a:schemeClr>
                  </a:solidFill>
                </a:ln>
                <a:solidFill>
                  <a:schemeClr val="accent2"/>
                </a:solidFill>
                <a:latin typeface="Georgia" pitchFamily="18" charset="0"/>
              </a:rPr>
            </a:br>
            <a:r>
              <a:rPr lang="en-US" sz="4000" dirty="0" smtClean="0">
                <a:ln w="6350">
                  <a:solidFill>
                    <a:schemeClr val="tx2">
                      <a:lumMod val="50000"/>
                    </a:schemeClr>
                  </a:solidFill>
                </a:ln>
                <a:solidFill>
                  <a:schemeClr val="accent2"/>
                </a:solidFill>
                <a:latin typeface="Georgia" pitchFamily="18" charset="0"/>
              </a:rPr>
              <a:t>Multiplication and Arrays </a:t>
            </a:r>
            <a:r>
              <a:rPr lang="en-US" sz="4000" dirty="0" err="1" smtClean="0">
                <a:ln w="6350">
                  <a:solidFill>
                    <a:schemeClr val="tx2">
                      <a:lumMod val="50000"/>
                    </a:schemeClr>
                  </a:solidFill>
                </a:ln>
                <a:solidFill>
                  <a:schemeClr val="accent2"/>
                </a:solidFill>
                <a:latin typeface="Georgia" pitchFamily="18" charset="0"/>
              </a:rPr>
              <a:t>PowerPoints</a:t>
            </a:r>
            <a:endParaRPr lang="en-US" sz="4000" dirty="0">
              <a:ln w="6350">
                <a:solidFill>
                  <a:schemeClr val="tx2">
                    <a:lumMod val="50000"/>
                  </a:schemeClr>
                </a:solidFill>
              </a:ln>
              <a:solidFill>
                <a:schemeClr val="accent2"/>
              </a:solidFill>
              <a:latin typeface="Georgia" pitchFamily="18" charset="0"/>
            </a:endParaRPr>
          </a:p>
        </p:txBody>
      </p:sp>
      <p:sp>
        <p:nvSpPr>
          <p:cNvPr id="10" name="Subtitle 2"/>
          <p:cNvSpPr>
            <a:spLocks noGrp="1"/>
          </p:cNvSpPr>
          <p:nvPr>
            <p:ph sz="half" idx="2"/>
          </p:nvPr>
        </p:nvSpPr>
        <p:spPr>
          <a:xfrm>
            <a:off x="152400" y="3505200"/>
            <a:ext cx="8534400" cy="2057400"/>
          </a:xfrm>
        </p:spPr>
        <p:txBody>
          <a:bodyPr>
            <a:noAutofit/>
          </a:bodyPr>
          <a:lstStyle/>
          <a:p>
            <a:pPr algn="r">
              <a:buNone/>
            </a:pPr>
            <a:endParaRPr lang="en-US" sz="2800" dirty="0" smtClean="0">
              <a:solidFill>
                <a:schemeClr val="accent1">
                  <a:lumMod val="75000"/>
                </a:schemeClr>
              </a:solidFill>
            </a:endParaRPr>
          </a:p>
          <a:p>
            <a:pPr algn="r">
              <a:buNone/>
            </a:pPr>
            <a:r>
              <a:rPr lang="en-US" sz="2800" dirty="0" smtClean="0"/>
              <a:t>An entry in the </a:t>
            </a:r>
            <a:r>
              <a:rPr lang="en-US" sz="3200" b="1" dirty="0" smtClean="0"/>
              <a:t>multiplication and division </a:t>
            </a:r>
            <a:r>
              <a:rPr lang="en-US" sz="2800" dirty="0" smtClean="0"/>
              <a:t>strand of the KNP Intervention Guide</a:t>
            </a:r>
          </a:p>
          <a:p>
            <a:pPr algn="r">
              <a:buNone/>
            </a:pPr>
            <a:endParaRPr lang="en-US" sz="2800" dirty="0" smtClean="0">
              <a:solidFill>
                <a:schemeClr val="accent1">
                  <a:lumMod val="75000"/>
                </a:schemeClr>
              </a:solidFill>
            </a:endParaRPr>
          </a:p>
        </p:txBody>
      </p:sp>
      <p:pic>
        <p:nvPicPr>
          <p:cNvPr id="6" name="~PP3135.WAV">
            <a:hlinkClick r:id="" action="ppaction://media"/>
          </p:cNvPr>
          <p:cNvPicPr>
            <a:picLocks noRot="1" noChangeAspect="1"/>
          </p:cNvPicPr>
          <p:nvPr>
            <a:wavAudioFile r:embed="rId1" name="~PP3135.WAV"/>
          </p:nvPr>
        </p:nvPicPr>
        <p:blipFill>
          <a:blip r:embed="rId3" cstate="print"/>
          <a:stretch>
            <a:fillRect/>
          </a:stretch>
        </p:blipFill>
        <p:spPr>
          <a:xfrm>
            <a:off x="8716963" y="6430963"/>
            <a:ext cx="304800" cy="304800"/>
          </a:xfrm>
          <a:prstGeom prst="rect">
            <a:avLst/>
          </a:prstGeom>
        </p:spPr>
      </p:pic>
    </p:spTree>
  </p:cSld>
  <p:clrMapOvr>
    <a:masterClrMapping/>
  </p:clrMapOvr>
  <p:transition advTm="111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5" cstate="print"/>
          <a:srcRect/>
          <a:stretch>
            <a:fillRect/>
          </a:stretch>
        </p:blipFill>
        <p:spPr bwMode="auto">
          <a:xfrm rot="16200000">
            <a:off x="3824515" y="-243114"/>
            <a:ext cx="580571" cy="4876800"/>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rot="16200000">
            <a:off x="3824514" y="-852714"/>
            <a:ext cx="580571" cy="4876800"/>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rot="16200000">
            <a:off x="3900714" y="671286"/>
            <a:ext cx="580571" cy="4876800"/>
          </a:xfrm>
          <a:prstGeom prst="rect">
            <a:avLst/>
          </a:prstGeom>
          <a:noFill/>
          <a:ln w="9525">
            <a:noFill/>
            <a:miter lim="800000"/>
            <a:headEnd/>
            <a:tailEnd/>
          </a:ln>
        </p:spPr>
      </p:pic>
      <p:pic>
        <p:nvPicPr>
          <p:cNvPr id="12" name="Picture 6"/>
          <p:cNvPicPr>
            <a:picLocks noChangeAspect="1" noChangeArrowheads="1"/>
          </p:cNvPicPr>
          <p:nvPr/>
        </p:nvPicPr>
        <p:blipFill>
          <a:blip r:embed="rId5" cstate="print"/>
          <a:srcRect/>
          <a:stretch>
            <a:fillRect/>
          </a:stretch>
        </p:blipFill>
        <p:spPr bwMode="auto">
          <a:xfrm rot="16200000">
            <a:off x="3900714" y="1280886"/>
            <a:ext cx="580571" cy="4876800"/>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srcRect/>
          <a:stretch>
            <a:fillRect/>
          </a:stretch>
        </p:blipFill>
        <p:spPr bwMode="auto">
          <a:xfrm rot="16200000">
            <a:off x="3976914" y="2042886"/>
            <a:ext cx="580571" cy="4876800"/>
          </a:xfrm>
          <a:prstGeom prst="rect">
            <a:avLst/>
          </a:prstGeom>
          <a:noFill/>
          <a:ln w="9525">
            <a:noFill/>
            <a:miter lim="800000"/>
            <a:headEnd/>
            <a:tailEnd/>
          </a:ln>
        </p:spPr>
      </p:pic>
      <p:sp>
        <p:nvSpPr>
          <p:cNvPr id="16" name="TextBox 15"/>
          <p:cNvSpPr txBox="1"/>
          <p:nvPr/>
        </p:nvSpPr>
        <p:spPr>
          <a:xfrm>
            <a:off x="6629400" y="1219200"/>
            <a:ext cx="609600" cy="707886"/>
          </a:xfrm>
          <a:prstGeom prst="rect">
            <a:avLst/>
          </a:prstGeom>
          <a:noFill/>
        </p:spPr>
        <p:txBody>
          <a:bodyPr wrap="square" rtlCol="0">
            <a:spAutoFit/>
          </a:bodyPr>
          <a:lstStyle/>
          <a:p>
            <a:r>
              <a:rPr lang="en-US" sz="4000" dirty="0" smtClean="0"/>
              <a:t>3</a:t>
            </a:r>
            <a:endParaRPr lang="en-US" sz="4000" dirty="0"/>
          </a:p>
        </p:txBody>
      </p:sp>
      <p:sp>
        <p:nvSpPr>
          <p:cNvPr id="17" name="TextBox 16"/>
          <p:cNvSpPr txBox="1"/>
          <p:nvPr/>
        </p:nvSpPr>
        <p:spPr>
          <a:xfrm>
            <a:off x="6629400" y="1828800"/>
            <a:ext cx="609600" cy="707886"/>
          </a:xfrm>
          <a:prstGeom prst="rect">
            <a:avLst/>
          </a:prstGeom>
          <a:noFill/>
        </p:spPr>
        <p:txBody>
          <a:bodyPr wrap="square" rtlCol="0">
            <a:spAutoFit/>
          </a:bodyPr>
          <a:lstStyle/>
          <a:p>
            <a:r>
              <a:rPr lang="en-US" sz="4000" dirty="0" smtClean="0"/>
              <a:t>6</a:t>
            </a:r>
            <a:endParaRPr lang="en-US" sz="4000" dirty="0"/>
          </a:p>
        </p:txBody>
      </p:sp>
      <p:sp>
        <p:nvSpPr>
          <p:cNvPr id="19" name="TextBox 18"/>
          <p:cNvSpPr txBox="1"/>
          <p:nvPr/>
        </p:nvSpPr>
        <p:spPr>
          <a:xfrm>
            <a:off x="6705600" y="2743200"/>
            <a:ext cx="609600" cy="707886"/>
          </a:xfrm>
          <a:prstGeom prst="rect">
            <a:avLst/>
          </a:prstGeom>
          <a:noFill/>
        </p:spPr>
        <p:txBody>
          <a:bodyPr wrap="square" rtlCol="0">
            <a:spAutoFit/>
          </a:bodyPr>
          <a:lstStyle/>
          <a:p>
            <a:r>
              <a:rPr lang="en-US" sz="4000" dirty="0" smtClean="0"/>
              <a:t>9</a:t>
            </a:r>
            <a:endParaRPr lang="en-US" sz="4000" dirty="0"/>
          </a:p>
        </p:txBody>
      </p:sp>
      <p:sp>
        <p:nvSpPr>
          <p:cNvPr id="20" name="TextBox 19"/>
          <p:cNvSpPr txBox="1"/>
          <p:nvPr/>
        </p:nvSpPr>
        <p:spPr>
          <a:xfrm>
            <a:off x="6629400" y="3429000"/>
            <a:ext cx="838200" cy="707886"/>
          </a:xfrm>
          <a:prstGeom prst="rect">
            <a:avLst/>
          </a:prstGeom>
          <a:noFill/>
        </p:spPr>
        <p:txBody>
          <a:bodyPr wrap="square" rtlCol="0">
            <a:spAutoFit/>
          </a:bodyPr>
          <a:lstStyle/>
          <a:p>
            <a:r>
              <a:rPr lang="en-US" sz="4000" dirty="0" smtClean="0"/>
              <a:t>12</a:t>
            </a:r>
            <a:endParaRPr lang="en-US" sz="4000" dirty="0"/>
          </a:p>
        </p:txBody>
      </p:sp>
      <p:sp>
        <p:nvSpPr>
          <p:cNvPr id="21" name="TextBox 20"/>
          <p:cNvSpPr txBox="1"/>
          <p:nvPr/>
        </p:nvSpPr>
        <p:spPr>
          <a:xfrm>
            <a:off x="6705600" y="4267200"/>
            <a:ext cx="914400" cy="923330"/>
          </a:xfrm>
          <a:prstGeom prst="rect">
            <a:avLst/>
          </a:prstGeom>
          <a:noFill/>
        </p:spPr>
        <p:txBody>
          <a:bodyPr wrap="square" rtlCol="0">
            <a:spAutoFit/>
          </a:bodyPr>
          <a:lstStyle/>
          <a:p>
            <a:r>
              <a:rPr lang="en-US" sz="5400" dirty="0" smtClean="0"/>
              <a:t>15</a:t>
            </a:r>
            <a:endParaRPr lang="en-US" sz="5400" dirty="0"/>
          </a:p>
        </p:txBody>
      </p:sp>
      <p:sp>
        <p:nvSpPr>
          <p:cNvPr id="22" name="TextBox 21">
            <a:hlinkClick r:id="rId6" action="ppaction://hlinksldjump"/>
          </p:cNvPr>
          <p:cNvSpPr txBox="1"/>
          <p:nvPr/>
        </p:nvSpPr>
        <p:spPr>
          <a:xfrm>
            <a:off x="4953000" y="5638800"/>
            <a:ext cx="4038600" cy="369332"/>
          </a:xfrm>
          <a:prstGeom prst="rect">
            <a:avLst/>
          </a:prstGeom>
          <a:solidFill>
            <a:schemeClr val="bg1">
              <a:lumMod val="75000"/>
            </a:schemeClr>
          </a:solidFill>
          <a:ln>
            <a:solidFill>
              <a:schemeClr val="accent4">
                <a:lumMod val="50000"/>
              </a:schemeClr>
            </a:solidFill>
          </a:ln>
        </p:spPr>
        <p:txBody>
          <a:bodyPr wrap="square" rtlCol="0">
            <a:spAutoFit/>
          </a:bodyPr>
          <a:lstStyle/>
          <a:p>
            <a:r>
              <a:rPr lang="en-US" dirty="0" smtClean="0"/>
              <a:t>Click here for new image</a:t>
            </a:r>
          </a:p>
        </p:txBody>
      </p:sp>
      <p:sp>
        <p:nvSpPr>
          <p:cNvPr id="23" name="TextBox 22"/>
          <p:cNvSpPr txBox="1"/>
          <p:nvPr/>
        </p:nvSpPr>
        <p:spPr>
          <a:xfrm>
            <a:off x="4953000" y="6019800"/>
            <a:ext cx="4343400" cy="369332"/>
          </a:xfrm>
          <a:prstGeom prst="rect">
            <a:avLst/>
          </a:prstGeom>
          <a:noFill/>
        </p:spPr>
        <p:txBody>
          <a:bodyPr wrap="square" rtlCol="0">
            <a:spAutoFit/>
          </a:bodyPr>
          <a:lstStyle/>
          <a:p>
            <a:r>
              <a:rPr lang="en-US" dirty="0" smtClean="0"/>
              <a:t>Or choose ENTER to show skip counts.</a:t>
            </a:r>
            <a:endParaRPr lang="en-US" dirty="0"/>
          </a:p>
        </p:txBody>
      </p:sp>
      <p:sp>
        <p:nvSpPr>
          <p:cNvPr id="14" name="TextBox 1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4443.2</a:t>
            </a:r>
            <a:endParaRPr lang="en-US" sz="1600" b="1" dirty="0">
              <a:solidFill>
                <a:srgbClr val="315723"/>
              </a:solidFill>
            </a:endParaRPr>
          </a:p>
        </p:txBody>
      </p:sp>
      <p:pic>
        <p:nvPicPr>
          <p:cNvPr id="15" name="~PP2251.WAV">
            <a:hlinkClick r:id="" action="ppaction://media"/>
          </p:cNvPr>
          <p:cNvPicPr>
            <a:picLocks noRot="1" noChangeAspect="1"/>
          </p:cNvPicPr>
          <p:nvPr>
            <a:wavAudioFile r:embed="rId2" name="~PP2251.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571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6"/>
                                        </p:tgtEl>
                                        <p:attrNameLst>
                                          <p:attrName>ppt_x</p:attrName>
                                        </p:attrNameLst>
                                      </p:cBhvr>
                                      <p:tavLst>
                                        <p:tav tm="0">
                                          <p:val>
                                            <p:strVal val="ppt_x"/>
                                          </p:val>
                                        </p:tav>
                                        <p:tav tm="100000">
                                          <p:val>
                                            <p:strVal val="ppt_x"/>
                                          </p:val>
                                        </p:tav>
                                      </p:tavLst>
                                    </p:anim>
                                    <p:anim calcmode="lin" valueType="num">
                                      <p:cBhvr additive="base">
                                        <p:cTn id="41" dur="500"/>
                                        <p:tgtEl>
                                          <p:spTgt spid="16"/>
                                        </p:tgtEl>
                                        <p:attrNameLst>
                                          <p:attrName>ppt_y</p:attrName>
                                        </p:attrNameLst>
                                      </p:cBhvr>
                                      <p:tavLst>
                                        <p:tav tm="0">
                                          <p:val>
                                            <p:strVal val="ppt_y"/>
                                          </p:val>
                                        </p:tav>
                                        <p:tav tm="100000">
                                          <p:val>
                                            <p:strVal val="1+ppt_h/2"/>
                                          </p:val>
                                        </p:tav>
                                      </p:tavLst>
                                    </p:anim>
                                    <p:set>
                                      <p:cBhvr>
                                        <p:cTn id="42" dur="1" fill="hold">
                                          <p:stCondLst>
                                            <p:cond delay="499"/>
                                          </p:stCondLst>
                                        </p:cTn>
                                        <p:tgtEl>
                                          <p:spTgt spid="16"/>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20"/>
                                        </p:tgtEl>
                                        <p:attrNameLst>
                                          <p:attrName>ppt_x</p:attrName>
                                        </p:attrNameLst>
                                      </p:cBhvr>
                                      <p:tavLst>
                                        <p:tav tm="0">
                                          <p:val>
                                            <p:strVal val="ppt_x"/>
                                          </p:val>
                                        </p:tav>
                                        <p:tav tm="100000">
                                          <p:val>
                                            <p:strVal val="ppt_x"/>
                                          </p:val>
                                        </p:tav>
                                      </p:tavLst>
                                    </p:anim>
                                    <p:anim calcmode="lin" valueType="num">
                                      <p:cBhvr additive="base">
                                        <p:cTn id="53" dur="500"/>
                                        <p:tgtEl>
                                          <p:spTgt spid="20"/>
                                        </p:tgtEl>
                                        <p:attrNameLst>
                                          <p:attrName>ppt_y</p:attrName>
                                        </p:attrNameLst>
                                      </p:cBhvr>
                                      <p:tavLst>
                                        <p:tav tm="0">
                                          <p:val>
                                            <p:strVal val="ppt_y"/>
                                          </p:val>
                                        </p:tav>
                                        <p:tav tm="100000">
                                          <p:val>
                                            <p:strVal val="1+ppt_h/2"/>
                                          </p:val>
                                        </p:tav>
                                      </p:tavLst>
                                    </p:anim>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5"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16" grpId="0"/>
      <p:bldP spid="16" grpId="1"/>
      <p:bldP spid="17" grpId="0"/>
      <p:bldP spid="17" grpId="1"/>
      <p:bldP spid="19" grpId="0"/>
      <p:bldP spid="19" grpId="1"/>
      <p:bldP spid="20" grpId="0"/>
      <p:bldP spid="20" grpId="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029200"/>
          </a:xfrm>
        </p:spPr>
        <p:txBody>
          <a:bodyPr>
            <a:normAutofit fontScale="70000" lnSpcReduction="20000"/>
          </a:bodyPr>
          <a:lstStyle/>
          <a:p>
            <a:r>
              <a:rPr lang="en-US" dirty="0" smtClean="0"/>
              <a:t>Display an image, leaving the image available for students to see and discuss.  </a:t>
            </a:r>
          </a:p>
          <a:p>
            <a:r>
              <a:rPr lang="en-US" dirty="0" smtClean="0"/>
              <a:t>Give discussion prompts such as </a:t>
            </a:r>
          </a:p>
          <a:p>
            <a:pPr lvl="1"/>
            <a:r>
              <a:rPr lang="en-US" b="1" dirty="0" smtClean="0"/>
              <a:t>What do you see? </a:t>
            </a:r>
            <a:r>
              <a:rPr lang="en-US" i="1" dirty="0" smtClean="0"/>
              <a:t>(Look for language that shows students are seeing the organization of the dots, i.e. groups, rows, columns, array, etc.)</a:t>
            </a:r>
          </a:p>
          <a:p>
            <a:pPr lvl="1"/>
            <a:r>
              <a:rPr lang="en-US" b="1" dirty="0" smtClean="0"/>
              <a:t>How are the dots organized?</a:t>
            </a:r>
          </a:p>
          <a:p>
            <a:pPr lvl="1"/>
            <a:r>
              <a:rPr lang="en-US" b="1" dirty="0" smtClean="0"/>
              <a:t>How can we count the dots? Show me! What’s another way to count the dots?</a:t>
            </a:r>
            <a:r>
              <a:rPr lang="en-US" dirty="0" smtClean="0"/>
              <a:t> (</a:t>
            </a:r>
            <a:r>
              <a:rPr lang="en-US" i="1" dirty="0" smtClean="0"/>
              <a:t>For many of the images in the </a:t>
            </a:r>
            <a:r>
              <a:rPr lang="en-US" i="1" dirty="0" err="1" smtClean="0"/>
              <a:t>powerpoint</a:t>
            </a:r>
            <a:r>
              <a:rPr lang="en-US" i="1" dirty="0" smtClean="0"/>
              <a:t>, at least one skip counting sequence can be shown by repeatedly selecting ENTER. To omit the skip counting sequence, click on the link in the lower right corner. You may prefer to do your own recording for counting strategies using smart board tools or by writing directly on a white board. As an extension, you might ask students to consider if it’s easier to count by columns or rows</a:t>
            </a:r>
            <a:r>
              <a:rPr lang="en-US" dirty="0" smtClean="0"/>
              <a:t>.) </a:t>
            </a:r>
          </a:p>
          <a:p>
            <a:pPr lvl="1"/>
            <a:r>
              <a:rPr lang="en-US" b="1" dirty="0" smtClean="0"/>
              <a:t>What is an addition sentence that matches this picture? </a:t>
            </a:r>
            <a:r>
              <a:rPr lang="en-US" i="1" dirty="0" smtClean="0"/>
              <a:t>(Eventually extend to asking for </a:t>
            </a:r>
            <a:r>
              <a:rPr lang="en-US" b="1" i="1" dirty="0" smtClean="0"/>
              <a:t>two</a:t>
            </a:r>
            <a:r>
              <a:rPr lang="en-US" i="1" dirty="0" smtClean="0"/>
              <a:t> addition sentences. For example, a 3 by 4 array matches 3+3+3+3=12 and 4+4+4=12.) It may be helpful to do this after the skip counting and while only the total number of dots is being displayed.</a:t>
            </a:r>
            <a:endParaRPr lang="en-US" dirty="0" smtClean="0"/>
          </a:p>
        </p:txBody>
      </p:sp>
      <p:sp>
        <p:nvSpPr>
          <p:cNvPr id="2" name="Title 1"/>
          <p:cNvSpPr>
            <a:spLocks noGrp="1"/>
          </p:cNvSpPr>
          <p:nvPr>
            <p:ph type="title"/>
          </p:nvPr>
        </p:nvSpPr>
        <p:spPr/>
        <p:txBody>
          <a:bodyPr/>
          <a:lstStyle/>
          <a:p>
            <a:r>
              <a:rPr lang="en-US" dirty="0" smtClean="0"/>
              <a:t>Teacher Directions</a:t>
            </a:r>
            <a:endParaRPr lang="en-US" dirty="0"/>
          </a:p>
        </p:txBody>
      </p:sp>
      <p:sp>
        <p:nvSpPr>
          <p:cNvPr id="8" name="TextBox 7"/>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4443.2</a:t>
            </a:r>
            <a:endParaRPr lang="en-US" sz="1600" b="1" dirty="0">
              <a:solidFill>
                <a:srgbClr val="315723"/>
              </a:solidFill>
            </a:endParaRPr>
          </a:p>
        </p:txBody>
      </p:sp>
      <p:pic>
        <p:nvPicPr>
          <p:cNvPr id="10" name="~PP886.WAV">
            <a:hlinkClick r:id="" action="ppaction://media"/>
          </p:cNvPr>
          <p:cNvPicPr>
            <a:picLocks noRot="1" noChangeAspect="1"/>
          </p:cNvPicPr>
          <p:nvPr>
            <a:wavAudioFile r:embed="rId1" name="~PP886.WAV"/>
          </p:nvPr>
        </p:nvPicPr>
        <p:blipFill>
          <a:blip r:embed="rId4" cstate="print"/>
          <a:stretch>
            <a:fillRect/>
          </a:stretch>
        </p:blipFill>
        <p:spPr>
          <a:xfrm>
            <a:off x="8716963" y="6430963"/>
            <a:ext cx="304800" cy="304800"/>
          </a:xfrm>
          <a:prstGeom prst="rect">
            <a:avLst/>
          </a:prstGeom>
        </p:spPr>
      </p:pic>
    </p:spTree>
  </p:cSld>
  <p:clrMapOvr>
    <a:masterClrMapping/>
  </p:clrMapOvr>
  <p:transition advTm="31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srcRect/>
          <a:stretch>
            <a:fillRect/>
          </a:stretch>
        </p:blipFill>
        <p:spPr bwMode="auto">
          <a:xfrm>
            <a:off x="1371600" y="304800"/>
            <a:ext cx="3581400" cy="5325846"/>
          </a:xfrm>
          <a:prstGeom prst="rect">
            <a:avLst/>
          </a:prstGeom>
          <a:noFill/>
          <a:ln w="9525">
            <a:noFill/>
            <a:miter lim="800000"/>
            <a:headEnd/>
            <a:tailEnd/>
          </a:ln>
        </p:spPr>
      </p:pic>
      <p:sp>
        <p:nvSpPr>
          <p:cNvPr id="3" name="TextBox 2"/>
          <p:cNvSpPr txBox="1"/>
          <p:nvPr/>
        </p:nvSpPr>
        <p:spPr>
          <a:xfrm>
            <a:off x="4953000" y="533400"/>
            <a:ext cx="609600" cy="707886"/>
          </a:xfrm>
          <a:prstGeom prst="rect">
            <a:avLst/>
          </a:prstGeom>
          <a:noFill/>
        </p:spPr>
        <p:txBody>
          <a:bodyPr wrap="square" rtlCol="0">
            <a:spAutoFit/>
          </a:bodyPr>
          <a:lstStyle/>
          <a:p>
            <a:r>
              <a:rPr lang="en-US" sz="4000" dirty="0" smtClean="0"/>
              <a:t>3</a:t>
            </a:r>
            <a:endParaRPr lang="en-US" sz="4000" dirty="0"/>
          </a:p>
        </p:txBody>
      </p:sp>
      <p:sp>
        <p:nvSpPr>
          <p:cNvPr id="4" name="TextBox 3"/>
          <p:cNvSpPr txBox="1"/>
          <p:nvPr/>
        </p:nvSpPr>
        <p:spPr>
          <a:xfrm>
            <a:off x="4800600" y="1676400"/>
            <a:ext cx="1066800" cy="707886"/>
          </a:xfrm>
          <a:prstGeom prst="rect">
            <a:avLst/>
          </a:prstGeom>
          <a:noFill/>
        </p:spPr>
        <p:txBody>
          <a:bodyPr wrap="square" rtlCol="0">
            <a:spAutoFit/>
          </a:bodyPr>
          <a:lstStyle/>
          <a:p>
            <a:r>
              <a:rPr lang="en-US" sz="4000" dirty="0" smtClean="0"/>
              <a:t>6</a:t>
            </a:r>
            <a:endParaRPr lang="en-US" sz="4000" dirty="0"/>
          </a:p>
        </p:txBody>
      </p:sp>
      <p:sp>
        <p:nvSpPr>
          <p:cNvPr id="5" name="TextBox 4"/>
          <p:cNvSpPr txBox="1"/>
          <p:nvPr/>
        </p:nvSpPr>
        <p:spPr>
          <a:xfrm>
            <a:off x="4800600" y="4572000"/>
            <a:ext cx="1219200" cy="1015663"/>
          </a:xfrm>
          <a:prstGeom prst="rect">
            <a:avLst/>
          </a:prstGeom>
          <a:noFill/>
        </p:spPr>
        <p:txBody>
          <a:bodyPr wrap="square" rtlCol="0">
            <a:spAutoFit/>
          </a:bodyPr>
          <a:lstStyle/>
          <a:p>
            <a:r>
              <a:rPr lang="en-US" sz="6000" dirty="0" smtClean="0"/>
              <a:t>15</a:t>
            </a:r>
            <a:endParaRPr lang="en-US" sz="6000" dirty="0"/>
          </a:p>
        </p:txBody>
      </p:sp>
      <p:sp>
        <p:nvSpPr>
          <p:cNvPr id="8" name="TextBox 7"/>
          <p:cNvSpPr txBox="1"/>
          <p:nvPr/>
        </p:nvSpPr>
        <p:spPr>
          <a:xfrm>
            <a:off x="5943600" y="533400"/>
            <a:ext cx="3200400" cy="1200329"/>
          </a:xfrm>
          <a:prstGeom prst="rect">
            <a:avLst/>
          </a:prstGeom>
          <a:noFill/>
        </p:spPr>
        <p:txBody>
          <a:bodyPr wrap="square" rtlCol="0">
            <a:spAutoFit/>
          </a:bodyPr>
          <a:lstStyle/>
          <a:p>
            <a:r>
              <a:rPr lang="en-US" sz="3600" dirty="0" smtClean="0"/>
              <a:t>We can skip count by 3s</a:t>
            </a:r>
            <a:endParaRPr lang="en-US" sz="3600" dirty="0"/>
          </a:p>
        </p:txBody>
      </p:sp>
      <p:sp>
        <p:nvSpPr>
          <p:cNvPr id="9" name="TextBox 8"/>
          <p:cNvSpPr txBox="1"/>
          <p:nvPr/>
        </p:nvSpPr>
        <p:spPr>
          <a:xfrm>
            <a:off x="1752600" y="5486400"/>
            <a:ext cx="609600" cy="646331"/>
          </a:xfrm>
          <a:prstGeom prst="rect">
            <a:avLst/>
          </a:prstGeom>
          <a:noFill/>
        </p:spPr>
        <p:txBody>
          <a:bodyPr wrap="square" rtlCol="0">
            <a:spAutoFit/>
          </a:bodyPr>
          <a:lstStyle/>
          <a:p>
            <a:r>
              <a:rPr lang="en-US" sz="3600" dirty="0" smtClean="0"/>
              <a:t>5</a:t>
            </a:r>
            <a:endParaRPr lang="en-US" sz="3600" dirty="0"/>
          </a:p>
        </p:txBody>
      </p:sp>
      <p:sp>
        <p:nvSpPr>
          <p:cNvPr id="10" name="TextBox 9"/>
          <p:cNvSpPr txBox="1"/>
          <p:nvPr/>
        </p:nvSpPr>
        <p:spPr>
          <a:xfrm>
            <a:off x="2895600" y="5486400"/>
            <a:ext cx="685800" cy="646331"/>
          </a:xfrm>
          <a:prstGeom prst="rect">
            <a:avLst/>
          </a:prstGeom>
          <a:noFill/>
        </p:spPr>
        <p:txBody>
          <a:bodyPr wrap="square" rtlCol="0">
            <a:spAutoFit/>
          </a:bodyPr>
          <a:lstStyle/>
          <a:p>
            <a:r>
              <a:rPr lang="en-US" sz="3600" dirty="0" smtClean="0"/>
              <a:t>10</a:t>
            </a:r>
            <a:endParaRPr lang="en-US" sz="3600" dirty="0"/>
          </a:p>
        </p:txBody>
      </p:sp>
      <p:sp>
        <p:nvSpPr>
          <p:cNvPr id="12" name="TextBox 11"/>
          <p:cNvSpPr txBox="1"/>
          <p:nvPr/>
        </p:nvSpPr>
        <p:spPr>
          <a:xfrm>
            <a:off x="3962400" y="5486400"/>
            <a:ext cx="1219200" cy="1015663"/>
          </a:xfrm>
          <a:prstGeom prst="rect">
            <a:avLst/>
          </a:prstGeom>
          <a:noFill/>
        </p:spPr>
        <p:txBody>
          <a:bodyPr wrap="square" rtlCol="0">
            <a:spAutoFit/>
          </a:bodyPr>
          <a:lstStyle/>
          <a:p>
            <a:r>
              <a:rPr lang="en-US" sz="6000" dirty="0" smtClean="0"/>
              <a:t>15</a:t>
            </a:r>
            <a:endParaRPr lang="en-US" sz="6000" dirty="0"/>
          </a:p>
        </p:txBody>
      </p:sp>
      <p:sp>
        <p:nvSpPr>
          <p:cNvPr id="13" name="TextBox 12"/>
          <p:cNvSpPr txBox="1"/>
          <p:nvPr/>
        </p:nvSpPr>
        <p:spPr>
          <a:xfrm>
            <a:off x="0" y="2362200"/>
            <a:ext cx="1524000" cy="3416320"/>
          </a:xfrm>
          <a:prstGeom prst="rect">
            <a:avLst/>
          </a:prstGeom>
          <a:noFill/>
        </p:spPr>
        <p:txBody>
          <a:bodyPr wrap="square" rtlCol="0">
            <a:spAutoFit/>
          </a:bodyPr>
          <a:lstStyle/>
          <a:p>
            <a:r>
              <a:rPr lang="en-US" sz="3600" dirty="0" smtClean="0"/>
              <a:t>We can also skip count by 5s</a:t>
            </a:r>
            <a:endParaRPr lang="en-US" sz="3600" dirty="0"/>
          </a:p>
        </p:txBody>
      </p:sp>
      <p:sp>
        <p:nvSpPr>
          <p:cNvPr id="16" name="TextBox 15"/>
          <p:cNvSpPr txBox="1"/>
          <p:nvPr/>
        </p:nvSpPr>
        <p:spPr>
          <a:xfrm>
            <a:off x="4876800" y="2590800"/>
            <a:ext cx="1066800" cy="707886"/>
          </a:xfrm>
          <a:prstGeom prst="rect">
            <a:avLst/>
          </a:prstGeom>
          <a:noFill/>
        </p:spPr>
        <p:txBody>
          <a:bodyPr wrap="square" rtlCol="0">
            <a:spAutoFit/>
          </a:bodyPr>
          <a:lstStyle/>
          <a:p>
            <a:r>
              <a:rPr lang="en-US" sz="4000" dirty="0" smtClean="0"/>
              <a:t>9</a:t>
            </a:r>
            <a:endParaRPr lang="en-US" sz="4000" dirty="0"/>
          </a:p>
        </p:txBody>
      </p:sp>
      <p:sp>
        <p:nvSpPr>
          <p:cNvPr id="17" name="TextBox 16"/>
          <p:cNvSpPr txBox="1"/>
          <p:nvPr/>
        </p:nvSpPr>
        <p:spPr>
          <a:xfrm>
            <a:off x="4876800" y="3657600"/>
            <a:ext cx="1066800" cy="707886"/>
          </a:xfrm>
          <a:prstGeom prst="rect">
            <a:avLst/>
          </a:prstGeom>
          <a:noFill/>
        </p:spPr>
        <p:txBody>
          <a:bodyPr wrap="square" rtlCol="0">
            <a:spAutoFit/>
          </a:bodyPr>
          <a:lstStyle/>
          <a:p>
            <a:r>
              <a:rPr lang="en-US" sz="4000" dirty="0" smtClean="0"/>
              <a:t>12</a:t>
            </a:r>
            <a:endParaRPr lang="en-US" sz="4000" dirty="0"/>
          </a:p>
        </p:txBody>
      </p:sp>
      <p:sp>
        <p:nvSpPr>
          <p:cNvPr id="14" name="TextBox 1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4443.2</a:t>
            </a:r>
            <a:endParaRPr lang="en-US" sz="1600" b="1" dirty="0">
              <a:solidFill>
                <a:srgbClr val="315723"/>
              </a:solidFill>
            </a:endParaRPr>
          </a:p>
        </p:txBody>
      </p:sp>
      <p:pic>
        <p:nvPicPr>
          <p:cNvPr id="15" name="~PP4083.WAV">
            <a:hlinkClick r:id="" action="ppaction://media"/>
          </p:cNvPr>
          <p:cNvPicPr>
            <a:picLocks noRot="1" noChangeAspect="1"/>
          </p:cNvPicPr>
          <p:nvPr>
            <a:wavAudioFile r:embed="rId2" name="~PP408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9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3"/>
                                        </p:tgtEl>
                                        <p:attrNameLst>
                                          <p:attrName>ppt_x</p:attrName>
                                        </p:attrNameLst>
                                      </p:cBhvr>
                                      <p:tavLst>
                                        <p:tav tm="0">
                                          <p:val>
                                            <p:strVal val="ppt_x"/>
                                          </p:val>
                                        </p:tav>
                                        <p:tav tm="100000">
                                          <p:val>
                                            <p:strVal val="ppt_x"/>
                                          </p:val>
                                        </p:tav>
                                      </p:tavLst>
                                    </p:anim>
                                    <p:anim calcmode="lin" valueType="num">
                                      <p:cBhvr additive="base">
                                        <p:cTn id="47" dur="500"/>
                                        <p:tgtEl>
                                          <p:spTgt spid="3"/>
                                        </p:tgtEl>
                                        <p:attrNameLst>
                                          <p:attrName>ppt_y</p:attrName>
                                        </p:attrNameLst>
                                      </p:cBhvr>
                                      <p:tavLst>
                                        <p:tav tm="0">
                                          <p:val>
                                            <p:strVal val="ppt_y"/>
                                          </p:val>
                                        </p:tav>
                                        <p:tav tm="100000">
                                          <p:val>
                                            <p:strVal val="1+ppt_h/2"/>
                                          </p:val>
                                        </p:tav>
                                      </p:tavLst>
                                    </p:anim>
                                    <p:set>
                                      <p:cBhvr>
                                        <p:cTn id="48" dur="1" fill="hold">
                                          <p:stCondLst>
                                            <p:cond delay="499"/>
                                          </p:stCondLst>
                                        </p:cTn>
                                        <p:tgtEl>
                                          <p:spTgt spid="3"/>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
                                        </p:tgtEl>
                                        <p:attrNameLst>
                                          <p:attrName>ppt_x</p:attrName>
                                        </p:attrNameLst>
                                      </p:cBhvr>
                                      <p:tavLst>
                                        <p:tav tm="0">
                                          <p:val>
                                            <p:strVal val="ppt_x"/>
                                          </p:val>
                                        </p:tav>
                                        <p:tav tm="100000">
                                          <p:val>
                                            <p:strVal val="ppt_x"/>
                                          </p:val>
                                        </p:tav>
                                      </p:tavLst>
                                    </p:anim>
                                    <p:anim calcmode="lin" valueType="num">
                                      <p:cBhvr additive="base">
                                        <p:cTn id="51" dur="500"/>
                                        <p:tgtEl>
                                          <p:spTgt spid="4"/>
                                        </p:tgtEl>
                                        <p:attrNameLst>
                                          <p:attrName>ppt_y</p:attrName>
                                        </p:attrNameLst>
                                      </p:cBhvr>
                                      <p:tavLst>
                                        <p:tav tm="0">
                                          <p:val>
                                            <p:strVal val="ppt_y"/>
                                          </p:val>
                                        </p:tav>
                                        <p:tav tm="100000">
                                          <p:val>
                                            <p:strVal val="1+ppt_h/2"/>
                                          </p:val>
                                        </p:tav>
                                      </p:tavLst>
                                    </p:anim>
                                    <p:set>
                                      <p:cBhvr>
                                        <p:cTn id="52" dur="1" fill="hold">
                                          <p:stCondLst>
                                            <p:cond delay="499"/>
                                          </p:stCondLst>
                                        </p:cTn>
                                        <p:tgtEl>
                                          <p:spTgt spid="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16"/>
                                        </p:tgtEl>
                                        <p:attrNameLst>
                                          <p:attrName>ppt_x</p:attrName>
                                        </p:attrNameLst>
                                      </p:cBhvr>
                                      <p:tavLst>
                                        <p:tav tm="0">
                                          <p:val>
                                            <p:strVal val="ppt_x"/>
                                          </p:val>
                                        </p:tav>
                                        <p:tav tm="100000">
                                          <p:val>
                                            <p:strVal val="ppt_x"/>
                                          </p:val>
                                        </p:tav>
                                      </p:tavLst>
                                    </p:anim>
                                    <p:anim calcmode="lin" valueType="num">
                                      <p:cBhvr additive="base">
                                        <p:cTn id="55" dur="500"/>
                                        <p:tgtEl>
                                          <p:spTgt spid="16"/>
                                        </p:tgtEl>
                                        <p:attrNameLst>
                                          <p:attrName>ppt_y</p:attrName>
                                        </p:attrNameLst>
                                      </p:cBhvr>
                                      <p:tavLst>
                                        <p:tav tm="0">
                                          <p:val>
                                            <p:strVal val="ppt_y"/>
                                          </p:val>
                                        </p:tav>
                                        <p:tav tm="100000">
                                          <p:val>
                                            <p:strVal val="1+ppt_h/2"/>
                                          </p:val>
                                        </p:tav>
                                      </p:tavLst>
                                    </p:anim>
                                    <p:set>
                                      <p:cBhvr>
                                        <p:cTn id="56" dur="1" fill="hold">
                                          <p:stCondLst>
                                            <p:cond delay="499"/>
                                          </p:stCondLst>
                                        </p:cTn>
                                        <p:tgtEl>
                                          <p:spTgt spid="16"/>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17"/>
                                        </p:tgtEl>
                                        <p:attrNameLst>
                                          <p:attrName>ppt_x</p:attrName>
                                        </p:attrNameLst>
                                      </p:cBhvr>
                                      <p:tavLst>
                                        <p:tav tm="0">
                                          <p:val>
                                            <p:strVal val="ppt_x"/>
                                          </p:val>
                                        </p:tav>
                                        <p:tav tm="100000">
                                          <p:val>
                                            <p:strVal val="ppt_x"/>
                                          </p:val>
                                        </p:tav>
                                      </p:tavLst>
                                    </p:anim>
                                    <p:anim calcmode="lin" valueType="num">
                                      <p:cBhvr additive="base">
                                        <p:cTn id="59" dur="500"/>
                                        <p:tgtEl>
                                          <p:spTgt spid="17"/>
                                        </p:tgtEl>
                                        <p:attrNameLst>
                                          <p:attrName>ppt_y</p:attrName>
                                        </p:attrNameLst>
                                      </p:cBhvr>
                                      <p:tavLst>
                                        <p:tav tm="0">
                                          <p:val>
                                            <p:strVal val="ppt_y"/>
                                          </p:val>
                                        </p:tav>
                                        <p:tav tm="100000">
                                          <p:val>
                                            <p:strVal val="1+ppt_h/2"/>
                                          </p:val>
                                        </p:tav>
                                      </p:tavLst>
                                    </p:anim>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0" nodeType="clickEffect">
                                  <p:stCondLst>
                                    <p:cond delay="0"/>
                                  </p:stCondLst>
                                  <p:childTnLst>
                                    <p:anim calcmode="lin" valueType="num">
                                      <p:cBhvr additive="base">
                                        <p:cTn id="88" dur="500"/>
                                        <p:tgtEl>
                                          <p:spTgt spid="9"/>
                                        </p:tgtEl>
                                        <p:attrNameLst>
                                          <p:attrName>ppt_x</p:attrName>
                                        </p:attrNameLst>
                                      </p:cBhvr>
                                      <p:tavLst>
                                        <p:tav tm="0">
                                          <p:val>
                                            <p:strVal val="ppt_x"/>
                                          </p:val>
                                        </p:tav>
                                        <p:tav tm="100000">
                                          <p:val>
                                            <p:strVal val="ppt_x"/>
                                          </p:val>
                                        </p:tav>
                                      </p:tavLst>
                                    </p:anim>
                                    <p:anim calcmode="lin" valueType="num">
                                      <p:cBhvr additive="base">
                                        <p:cTn id="89" dur="500"/>
                                        <p:tgtEl>
                                          <p:spTgt spid="9"/>
                                        </p:tgtEl>
                                        <p:attrNameLst>
                                          <p:attrName>ppt_y</p:attrName>
                                        </p:attrNameLst>
                                      </p:cBhvr>
                                      <p:tavLst>
                                        <p:tav tm="0">
                                          <p:val>
                                            <p:strVal val="ppt_y"/>
                                          </p:val>
                                        </p:tav>
                                        <p:tav tm="100000">
                                          <p:val>
                                            <p:strVal val="1+ppt_h/2"/>
                                          </p:val>
                                        </p:tav>
                                      </p:tavLst>
                                    </p:anim>
                                    <p:set>
                                      <p:cBhvr>
                                        <p:cTn id="90" dur="1" fill="hold">
                                          <p:stCondLst>
                                            <p:cond delay="499"/>
                                          </p:stCondLst>
                                        </p:cTn>
                                        <p:tgtEl>
                                          <p:spTgt spid="9"/>
                                        </p:tgtEl>
                                        <p:attrNameLst>
                                          <p:attrName>style.visibility</p:attrName>
                                        </p:attrNameLst>
                                      </p:cBhvr>
                                      <p:to>
                                        <p:strVal val="hidden"/>
                                      </p:to>
                                    </p:set>
                                  </p:childTnLst>
                                </p:cTn>
                              </p:par>
                              <p:par>
                                <p:cTn id="91" presetID="2" presetClass="exit" presetSubtype="4" fill="hold" grpId="1" nodeType="withEffect">
                                  <p:stCondLst>
                                    <p:cond delay="0"/>
                                  </p:stCondLst>
                                  <p:childTnLst>
                                    <p:anim calcmode="lin" valueType="num">
                                      <p:cBhvr additive="base">
                                        <p:cTn id="92" dur="500"/>
                                        <p:tgtEl>
                                          <p:spTgt spid="10"/>
                                        </p:tgtEl>
                                        <p:attrNameLst>
                                          <p:attrName>ppt_x</p:attrName>
                                        </p:attrNameLst>
                                      </p:cBhvr>
                                      <p:tavLst>
                                        <p:tav tm="0">
                                          <p:val>
                                            <p:strVal val="ppt_x"/>
                                          </p:val>
                                        </p:tav>
                                        <p:tav tm="100000">
                                          <p:val>
                                            <p:strVal val="ppt_x"/>
                                          </p:val>
                                        </p:tav>
                                      </p:tavLst>
                                    </p:anim>
                                    <p:anim calcmode="lin" valueType="num">
                                      <p:cBhvr additive="base">
                                        <p:cTn id="93" dur="500"/>
                                        <p:tgtEl>
                                          <p:spTgt spid="10"/>
                                        </p:tgtEl>
                                        <p:attrNameLst>
                                          <p:attrName>ppt_y</p:attrName>
                                        </p:attrNameLst>
                                      </p:cBhvr>
                                      <p:tavLst>
                                        <p:tav tm="0">
                                          <p:val>
                                            <p:strVal val="ppt_y"/>
                                          </p:val>
                                        </p:tav>
                                        <p:tav tm="100000">
                                          <p:val>
                                            <p:strVal val="1+ppt_h/2"/>
                                          </p:val>
                                        </p:tav>
                                      </p:tavLst>
                                    </p:anim>
                                    <p:set>
                                      <p:cBhvr>
                                        <p:cTn id="9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5"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3" grpId="0"/>
      <p:bldP spid="3" grpId="1"/>
      <p:bldP spid="4" grpId="0"/>
      <p:bldP spid="4" grpId="1"/>
      <p:bldP spid="5" grpId="0"/>
      <p:bldP spid="8" grpId="0"/>
      <p:bldP spid="9" grpId="0"/>
      <p:bldP spid="10" grpId="0"/>
      <p:bldP spid="10" grpId="1"/>
      <p:bldP spid="12" grpId="0"/>
      <p:bldP spid="13" grpId="0"/>
      <p:bldP spid="16" grpId="0"/>
      <p:bldP spid="16" grpId="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417638"/>
          </a:xfrm>
        </p:spPr>
        <p:txBody>
          <a:bodyPr>
            <a:normAutofit/>
          </a:bodyPr>
          <a:lstStyle/>
          <a:p>
            <a:r>
              <a:rPr lang="en-US" sz="8000" dirty="0" smtClean="0"/>
              <a:t>M 4443.3</a:t>
            </a:r>
            <a:endParaRPr lang="en-US" sz="8000" dirty="0"/>
          </a:p>
        </p:txBody>
      </p:sp>
      <p:sp>
        <p:nvSpPr>
          <p:cNvPr id="23" name="Content Placeholder 6"/>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solidFill>
                    <a:schemeClr val="accent3">
                      <a:lumMod val="50000"/>
                    </a:schemeClr>
                  </a:solidFill>
                </a:ln>
                <a:solidFill>
                  <a:schemeClr val="tx1"/>
                </a:solidFill>
                <a:effectLst/>
                <a:uLnTx/>
                <a:uFillTx/>
                <a:latin typeface="+mn-lt"/>
                <a:ea typeface="+mn-ea"/>
                <a:cs typeface="+mn-cs"/>
              </a:rPr>
              <a:t>Partially Screened Arrays PowerPoint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 can…</a:t>
            </a:r>
            <a:endParaRPr lang="en-US" sz="3200" dirty="0" smtClean="0"/>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determine how many items in all when items are arranged in an array but the items are hidden. I can write an addition sentence and a multiplication sentence to match the picture.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Oval 23"/>
          <p:cNvSpPr/>
          <p:nvPr/>
        </p:nvSpPr>
        <p:spPr>
          <a:xfrm>
            <a:off x="685800" y="4419600"/>
            <a:ext cx="1676400" cy="76200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012F"/>
              </a:solidFill>
            </a:endParaRPr>
          </a:p>
        </p:txBody>
      </p:sp>
      <p:pic>
        <p:nvPicPr>
          <p:cNvPr id="27" name="~PP3889.WAV">
            <a:hlinkClick r:id="" action="ppaction://media"/>
          </p:cNvPr>
          <p:cNvPicPr>
            <a:picLocks noRot="1" noChangeAspect="1"/>
          </p:cNvPicPr>
          <p:nvPr>
            <a:wavAudioFile r:embed="rId2" name="~PP3889.WAV"/>
          </p:nvPr>
        </p:nvPicPr>
        <p:blipFill>
          <a:blip r:embed="rId4" cstate="print"/>
          <a:stretch>
            <a:fillRect/>
          </a:stretch>
        </p:blipFill>
        <p:spPr>
          <a:xfrm>
            <a:off x="8716963" y="6430963"/>
            <a:ext cx="304800" cy="304800"/>
          </a:xfrm>
          <a:prstGeom prst="rect">
            <a:avLst/>
          </a:prstGeom>
        </p:spPr>
      </p:pic>
    </p:spTree>
    <p:custDataLst>
      <p:tags r:id="rId1"/>
    </p:custDataLst>
  </p:cSld>
  <p:clrMapOvr>
    <a:masterClrMapping/>
  </p:clrMapOvr>
  <p:transition advTm="299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800" decel="100000"/>
                                        <p:tgtEl>
                                          <p:spTgt spid="24"/>
                                        </p:tgtEl>
                                      </p:cBhvr>
                                    </p:animEffect>
                                    <p:anim calcmode="lin" valueType="num">
                                      <p:cBhvr>
                                        <p:cTn id="12" dur="800" decel="100000" fill="hold"/>
                                        <p:tgtEl>
                                          <p:spTgt spid="24"/>
                                        </p:tgtEl>
                                        <p:attrNameLst>
                                          <p:attrName>style.rotation</p:attrName>
                                        </p:attrNameLst>
                                      </p:cBhvr>
                                      <p:tavLst>
                                        <p:tav tm="0">
                                          <p:val>
                                            <p:fltVal val="-90"/>
                                          </p:val>
                                        </p:tav>
                                        <p:tav tm="100000">
                                          <p:val>
                                            <p:fltVal val="0"/>
                                          </p:val>
                                        </p:tav>
                                      </p:tavLst>
                                    </p:anim>
                                    <p:anim calcmode="lin" valueType="num">
                                      <p:cBhvr>
                                        <p:cTn id="13" dur="800" decel="100000" fill="hold"/>
                                        <p:tgtEl>
                                          <p:spTgt spid="24"/>
                                        </p:tgtEl>
                                        <p:attrNameLst>
                                          <p:attrName>ppt_x</p:attrName>
                                        </p:attrNameLst>
                                      </p:cBhvr>
                                      <p:tavLst>
                                        <p:tav tm="0">
                                          <p:val>
                                            <p:strVal val="#ppt_x+0.4"/>
                                          </p:val>
                                        </p:tav>
                                        <p:tav tm="100000">
                                          <p:val>
                                            <p:strVal val="#ppt_x-0.05"/>
                                          </p:val>
                                        </p:tav>
                                      </p:tavLst>
                                    </p:anim>
                                    <p:anim calcmode="lin" valueType="num">
                                      <p:cBhvr>
                                        <p:cTn id="14" dur="800" decel="100000" fill="hold"/>
                                        <p:tgtEl>
                                          <p:spTgt spid="2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MP900430475[1].JPG"/>
          <p:cNvPicPr>
            <a:picLocks noChangeAspect="1"/>
          </p:cNvPicPr>
          <p:nvPr/>
        </p:nvPicPr>
        <p:blipFill>
          <a:blip r:embed="rId4" cstate="print"/>
          <a:stretch>
            <a:fillRect/>
          </a:stretch>
        </p:blipFill>
        <p:spPr>
          <a:xfrm>
            <a:off x="1905000" y="304800"/>
            <a:ext cx="4191000" cy="1556774"/>
          </a:xfrm>
          <a:prstGeom prst="rect">
            <a:avLst/>
          </a:prstGeom>
        </p:spPr>
      </p:pic>
      <p:pic>
        <p:nvPicPr>
          <p:cNvPr id="5" name="Content Placeholder 4" descr="MP900430475[1].JPG"/>
          <p:cNvPicPr>
            <a:picLocks noChangeAspect="1"/>
          </p:cNvPicPr>
          <p:nvPr/>
        </p:nvPicPr>
        <p:blipFill>
          <a:blip r:embed="rId4" cstate="print"/>
          <a:stretch>
            <a:fillRect/>
          </a:stretch>
        </p:blipFill>
        <p:spPr>
          <a:xfrm>
            <a:off x="1905000" y="1752600"/>
            <a:ext cx="4191000" cy="1556774"/>
          </a:xfrm>
          <a:prstGeom prst="rect">
            <a:avLst/>
          </a:prstGeom>
        </p:spPr>
      </p:pic>
      <p:pic>
        <p:nvPicPr>
          <p:cNvPr id="6" name="Content Placeholder 4" descr="MP900430475[1].JPG"/>
          <p:cNvPicPr>
            <a:picLocks noChangeAspect="1"/>
          </p:cNvPicPr>
          <p:nvPr/>
        </p:nvPicPr>
        <p:blipFill>
          <a:blip r:embed="rId4" cstate="print"/>
          <a:stretch>
            <a:fillRect/>
          </a:stretch>
        </p:blipFill>
        <p:spPr>
          <a:xfrm>
            <a:off x="1905000" y="3200400"/>
            <a:ext cx="4191000" cy="1556774"/>
          </a:xfrm>
          <a:prstGeom prst="rect">
            <a:avLst/>
          </a:prstGeom>
        </p:spPr>
      </p:pic>
      <p:grpSp>
        <p:nvGrpSpPr>
          <p:cNvPr id="2" name="Group 7"/>
          <p:cNvGrpSpPr/>
          <p:nvPr/>
        </p:nvGrpSpPr>
        <p:grpSpPr>
          <a:xfrm>
            <a:off x="6934200" y="3962400"/>
            <a:ext cx="5486400" cy="4648200"/>
            <a:chOff x="3048000" y="1905000"/>
            <a:chExt cx="5486400" cy="4648200"/>
          </a:xfrm>
        </p:grpSpPr>
        <p:sp>
          <p:nvSpPr>
            <p:cNvPr id="9" name="Rectangle 8"/>
            <p:cNvSpPr/>
            <p:nvPr/>
          </p:nvSpPr>
          <p:spPr>
            <a:xfrm>
              <a:off x="3048000" y="1905000"/>
              <a:ext cx="54864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19600" y="3276600"/>
              <a:ext cx="2514600" cy="369332"/>
            </a:xfrm>
            <a:prstGeom prst="rect">
              <a:avLst/>
            </a:prstGeom>
            <a:noFill/>
          </p:spPr>
          <p:txBody>
            <a:bodyPr wrap="square" rtlCol="0">
              <a:spAutoFit/>
            </a:bodyPr>
            <a:lstStyle/>
            <a:p>
              <a:r>
                <a:rPr lang="en-US" dirty="0" smtClean="0"/>
                <a:t>Chose ENTER to uncover</a:t>
              </a:r>
              <a:endParaRPr lang="en-US" dirty="0"/>
            </a:p>
          </p:txBody>
        </p:sp>
      </p:grpSp>
      <p:sp>
        <p:nvSpPr>
          <p:cNvPr id="8" name="TextBox 7"/>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4443.3</a:t>
            </a:r>
            <a:endParaRPr lang="en-US" sz="1600" b="1" dirty="0">
              <a:solidFill>
                <a:srgbClr val="315723"/>
              </a:solidFill>
            </a:endParaRPr>
          </a:p>
        </p:txBody>
      </p:sp>
      <p:pic>
        <p:nvPicPr>
          <p:cNvPr id="12" name="~PP1318.WAV">
            <a:hlinkClick r:id="" action="ppaction://media"/>
          </p:cNvPr>
          <p:cNvPicPr>
            <a:picLocks noRot="1" noChangeAspect="1"/>
          </p:cNvPicPr>
          <p:nvPr>
            <a:wavAudioFile r:embed="rId2" name="~PP1318.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46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0" presetClass="path" presetSubtype="0" accel="50000" decel="50000" fill="hold" nodeType="afterEffect">
                                  <p:stCondLst>
                                    <p:cond delay="500"/>
                                  </p:stCondLst>
                                  <p:childTnLst>
                                    <p:animMotion origin="layout" path="M -3.33333E-6 1.3136E-6 L -0.475 -0.40518 " pathEditMode="relative" rAng="0" ptsTypes="AA">
                                      <p:cBhvr>
                                        <p:cTn id="9" dur="2000" fill="hold"/>
                                        <p:tgtEl>
                                          <p:spTgt spid="2"/>
                                        </p:tgtEl>
                                        <p:attrNameLst>
                                          <p:attrName>ppt_x</p:attrName>
                                          <p:attrName>ppt_y</p:attrName>
                                        </p:attrNameLst>
                                      </p:cBhvr>
                                      <p:rCtr x="-237" y="-203"/>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475 -0.40518 L 0.04167 0.03885 " pathEditMode="relative" rAng="0" ptsTypes="AA">
                                      <p:cBhvr>
                                        <p:cTn id="13" dur="2000" fill="hold"/>
                                        <p:tgtEl>
                                          <p:spTgt spid="2"/>
                                        </p:tgtEl>
                                        <p:attrNameLst>
                                          <p:attrName>ppt_x</p:attrName>
                                          <p:attrName>ppt_y</p:attrName>
                                        </p:attrNameLst>
                                      </p:cBhvr>
                                      <p:rCtr x="258" y="22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2286000" y="381000"/>
            <a:ext cx="620118" cy="52578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895600" y="381000"/>
            <a:ext cx="620118" cy="52578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505200" y="381000"/>
            <a:ext cx="620118" cy="52578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4114800" y="381000"/>
            <a:ext cx="620118" cy="525780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724400" y="381000"/>
            <a:ext cx="620118" cy="5257800"/>
          </a:xfrm>
          <a:prstGeom prst="rect">
            <a:avLst/>
          </a:prstGeom>
          <a:noFill/>
          <a:ln w="9525">
            <a:noFill/>
            <a:miter lim="800000"/>
            <a:headEnd/>
            <a:tailEnd/>
          </a:ln>
        </p:spPr>
      </p:pic>
      <p:grpSp>
        <p:nvGrpSpPr>
          <p:cNvPr id="2" name="Group 7"/>
          <p:cNvGrpSpPr/>
          <p:nvPr/>
        </p:nvGrpSpPr>
        <p:grpSpPr>
          <a:xfrm>
            <a:off x="7086600" y="3733800"/>
            <a:ext cx="5486400" cy="4648200"/>
            <a:chOff x="3048000" y="1905000"/>
            <a:chExt cx="5486400" cy="4648200"/>
          </a:xfrm>
        </p:grpSpPr>
        <p:sp>
          <p:nvSpPr>
            <p:cNvPr id="9" name="Rectangle 8"/>
            <p:cNvSpPr/>
            <p:nvPr/>
          </p:nvSpPr>
          <p:spPr>
            <a:xfrm>
              <a:off x="3048000" y="1905000"/>
              <a:ext cx="54864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19600" y="3276600"/>
              <a:ext cx="2514600" cy="369332"/>
            </a:xfrm>
            <a:prstGeom prst="rect">
              <a:avLst/>
            </a:prstGeom>
            <a:noFill/>
          </p:spPr>
          <p:txBody>
            <a:bodyPr wrap="square" rtlCol="0">
              <a:spAutoFit/>
            </a:bodyPr>
            <a:lstStyle/>
            <a:p>
              <a:r>
                <a:rPr lang="en-US" dirty="0" smtClean="0"/>
                <a:t>Chose ENTER to uncover</a:t>
              </a:r>
              <a:endParaRPr lang="en-US" dirty="0"/>
            </a:p>
          </p:txBody>
        </p:sp>
      </p:grpSp>
      <p:sp>
        <p:nvSpPr>
          <p:cNvPr id="12" name="TextBox 11"/>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4443.3</a:t>
            </a:r>
            <a:endParaRPr lang="en-US" sz="1600" b="1" dirty="0">
              <a:solidFill>
                <a:srgbClr val="315723"/>
              </a:solidFill>
            </a:endParaRPr>
          </a:p>
        </p:txBody>
      </p:sp>
      <p:pic>
        <p:nvPicPr>
          <p:cNvPr id="14" name="~PP1465.WAV">
            <a:hlinkClick r:id="" action="ppaction://media"/>
          </p:cNvPr>
          <p:cNvPicPr>
            <a:picLocks noRot="1" noChangeAspect="1"/>
          </p:cNvPicPr>
          <p:nvPr>
            <a:wavAudioFile r:embed="rId2" name="~PP1465.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40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0" presetClass="path" presetSubtype="0" accel="50000" decel="50000" fill="hold" nodeType="afterEffect">
                                  <p:stCondLst>
                                    <p:cond delay="500"/>
                                  </p:stCondLst>
                                  <p:childTnLst>
                                    <p:animMotion origin="layout" path="M -3.33333E-6 1.3136E-6 L -0.475 -0.40518 " pathEditMode="relative" rAng="0" ptsTypes="AA">
                                      <p:cBhvr>
                                        <p:cTn id="9" dur="2000" fill="hold"/>
                                        <p:tgtEl>
                                          <p:spTgt spid="2"/>
                                        </p:tgtEl>
                                        <p:attrNameLst>
                                          <p:attrName>ppt_x</p:attrName>
                                          <p:attrName>ppt_y</p:attrName>
                                        </p:attrNameLst>
                                      </p:cBhvr>
                                      <p:rCtr x="-237" y="-203"/>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475 -0.40518 L 0.04167 0.03885 " pathEditMode="relative" rAng="0" ptsTypes="AA">
                                      <p:cBhvr>
                                        <p:cTn id="13" dur="2000" fill="hold"/>
                                        <p:tgtEl>
                                          <p:spTgt spid="2"/>
                                        </p:tgtEl>
                                        <p:attrNameLst>
                                          <p:attrName>ppt_x</p:attrName>
                                          <p:attrName>ppt_y</p:attrName>
                                        </p:attrNameLst>
                                      </p:cBhvr>
                                      <p:rCtr x="258" y="22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cstate="print"/>
          <a:stretch>
            <a:fillRect/>
          </a:stretch>
        </p:blipFill>
        <p:spPr bwMode="auto">
          <a:xfrm>
            <a:off x="2514600" y="1066800"/>
            <a:ext cx="3068428" cy="1182577"/>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tretch>
            <a:fillRect/>
          </a:stretch>
        </p:blipFill>
        <p:spPr bwMode="auto">
          <a:xfrm>
            <a:off x="2514600" y="2209800"/>
            <a:ext cx="3068428" cy="1182577"/>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tretch>
            <a:fillRect/>
          </a:stretch>
        </p:blipFill>
        <p:spPr bwMode="auto">
          <a:xfrm>
            <a:off x="2514600" y="3429000"/>
            <a:ext cx="3068428" cy="1182577"/>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tretch>
            <a:fillRect/>
          </a:stretch>
        </p:blipFill>
        <p:spPr bwMode="auto">
          <a:xfrm>
            <a:off x="2514600" y="4495800"/>
            <a:ext cx="3068428" cy="1182577"/>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tretch>
            <a:fillRect/>
          </a:stretch>
        </p:blipFill>
        <p:spPr bwMode="auto">
          <a:xfrm>
            <a:off x="2514600" y="5675423"/>
            <a:ext cx="3068428" cy="1182577"/>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tretch>
            <a:fillRect/>
          </a:stretch>
        </p:blipFill>
        <p:spPr bwMode="auto">
          <a:xfrm>
            <a:off x="2514600" y="0"/>
            <a:ext cx="3068428" cy="1182577"/>
          </a:xfrm>
          <a:prstGeom prst="rect">
            <a:avLst/>
          </a:prstGeom>
          <a:noFill/>
          <a:ln w="9525">
            <a:noFill/>
            <a:miter lim="800000"/>
            <a:headEnd/>
            <a:tailEnd/>
          </a:ln>
        </p:spPr>
      </p:pic>
      <p:grpSp>
        <p:nvGrpSpPr>
          <p:cNvPr id="2" name="Group 7"/>
          <p:cNvGrpSpPr/>
          <p:nvPr/>
        </p:nvGrpSpPr>
        <p:grpSpPr>
          <a:xfrm>
            <a:off x="6934200" y="3733800"/>
            <a:ext cx="3886200" cy="8153400"/>
            <a:chOff x="3048000" y="1905000"/>
            <a:chExt cx="5486400" cy="4648200"/>
          </a:xfrm>
        </p:grpSpPr>
        <p:sp>
          <p:nvSpPr>
            <p:cNvPr id="9" name="Rectangle 8"/>
            <p:cNvSpPr/>
            <p:nvPr/>
          </p:nvSpPr>
          <p:spPr>
            <a:xfrm>
              <a:off x="3048000" y="1905000"/>
              <a:ext cx="54864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19600" y="3276600"/>
              <a:ext cx="2514600" cy="369332"/>
            </a:xfrm>
            <a:prstGeom prst="rect">
              <a:avLst/>
            </a:prstGeom>
            <a:noFill/>
          </p:spPr>
          <p:txBody>
            <a:bodyPr wrap="square" rtlCol="0">
              <a:spAutoFit/>
            </a:bodyPr>
            <a:lstStyle/>
            <a:p>
              <a:r>
                <a:rPr lang="en-US" dirty="0" smtClean="0"/>
                <a:t>Chose ENTER to uncover</a:t>
              </a:r>
              <a:endParaRPr lang="en-US" dirty="0"/>
            </a:p>
          </p:txBody>
        </p:sp>
      </p:grpSp>
      <p:sp>
        <p:nvSpPr>
          <p:cNvPr id="11" name="TextBox 10"/>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4443.3</a:t>
            </a:r>
            <a:endParaRPr lang="en-US" sz="1600" b="1" dirty="0">
              <a:solidFill>
                <a:srgbClr val="315723"/>
              </a:solidFill>
            </a:endParaRPr>
          </a:p>
        </p:txBody>
      </p:sp>
      <p:pic>
        <p:nvPicPr>
          <p:cNvPr id="19" name="~PP880.WAV">
            <a:hlinkClick r:id="" action="ppaction://media"/>
          </p:cNvPr>
          <p:cNvPicPr>
            <a:picLocks noRot="1" noChangeAspect="1"/>
          </p:cNvPicPr>
          <p:nvPr>
            <a:wavAudioFile r:embed="rId2" name="~PP880.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31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0" presetClass="path" presetSubtype="0" accel="50000" decel="50000" fill="hold" nodeType="afterEffect">
                                  <p:stCondLst>
                                    <p:cond delay="500"/>
                                  </p:stCondLst>
                                  <p:childTnLst>
                                    <p:animMotion origin="layout" path="M 0 1.11111E-6 L -0.3875 -0.38333 " pathEditMode="relative" rAng="0" ptsTypes="AA">
                                      <p:cBhvr>
                                        <p:cTn id="9" dur="2000" fill="hold"/>
                                        <p:tgtEl>
                                          <p:spTgt spid="2"/>
                                        </p:tgtEl>
                                        <p:attrNameLst>
                                          <p:attrName>ppt_x</p:attrName>
                                          <p:attrName>ppt_y</p:attrName>
                                        </p:attrNameLst>
                                      </p:cBhvr>
                                      <p:rCtr x="-194" y="-192"/>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3875 -0.38333 L 0 1.11111E-6 " pathEditMode="relative" rAng="0" ptsTypes="AA">
                                      <p:cBhvr>
                                        <p:cTn id="13" dur="2000" fill="hold"/>
                                        <p:tgtEl>
                                          <p:spTgt spid="2"/>
                                        </p:tgtEl>
                                        <p:attrNameLst>
                                          <p:attrName>ppt_x</p:attrName>
                                          <p:attrName>ppt_y</p:attrName>
                                        </p:attrNameLst>
                                      </p:cBhvr>
                                      <p:rCtr x="194" y="19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t>M4443.4</a:t>
            </a:r>
            <a:endParaRPr lang="en-US" sz="8000" dirty="0"/>
          </a:p>
        </p:txBody>
      </p:sp>
      <p:sp>
        <p:nvSpPr>
          <p:cNvPr id="4" name="Content Placeholder 6"/>
          <p:cNvSpPr txBox="1">
            <a:spLocks/>
          </p:cNvSpPr>
          <p:nvPr/>
        </p:nvSpPr>
        <p:spPr>
          <a:xfrm>
            <a:off x="533400" y="1524000"/>
            <a:ext cx="8229600" cy="45259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000" noProof="0" dirty="0" smtClean="0">
                <a:ln>
                  <a:solidFill>
                    <a:schemeClr val="accent3">
                      <a:lumMod val="50000"/>
                    </a:schemeClr>
                  </a:solidFill>
                </a:ln>
              </a:rPr>
              <a:t>Array word problems </a:t>
            </a:r>
            <a:r>
              <a:rPr kumimoji="0" lang="en-US" sz="4000" b="0" i="0" u="none" strike="noStrike" kern="1200" cap="none" spc="0" normalizeH="0" baseline="0" noProof="0" dirty="0" smtClean="0">
                <a:ln>
                  <a:solidFill>
                    <a:schemeClr val="accent3">
                      <a:lumMod val="50000"/>
                    </a:schemeClr>
                  </a:solidFill>
                </a:ln>
                <a:solidFill>
                  <a:schemeClr val="tx1"/>
                </a:solidFill>
                <a:effectLst/>
                <a:uLnTx/>
                <a:uFillTx/>
                <a:latin typeface="+mn-lt"/>
                <a:ea typeface="+mn-ea"/>
                <a:cs typeface="+mn-cs"/>
              </a:rPr>
              <a:t>PowerPoint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 can…</a:t>
            </a:r>
            <a:endParaRPr lang="en-US" sz="3200" dirty="0" smtClean="0"/>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solve word problems about arrays. I can write the matching multiplication sentence.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P1580.WAV">
            <a:hlinkClick r:id="" action="ppaction://media"/>
          </p:cNvPr>
          <p:cNvPicPr>
            <a:picLocks noRot="1" noChangeAspect="1"/>
          </p:cNvPicPr>
          <p:nvPr>
            <a:wavAudioFile r:embed="rId1" name="~PP1580.WAV"/>
          </p:nvPr>
        </p:nvPicPr>
        <p:blipFill>
          <a:blip r:embed="rId3" cstate="print"/>
          <a:stretch>
            <a:fillRect/>
          </a:stretch>
        </p:blipFill>
        <p:spPr>
          <a:xfrm>
            <a:off x="8716963" y="6430963"/>
            <a:ext cx="304800" cy="304800"/>
          </a:xfrm>
          <a:prstGeom prst="rect">
            <a:avLst/>
          </a:prstGeom>
        </p:spPr>
      </p:pic>
    </p:spTree>
  </p:cSld>
  <p:clrMapOvr>
    <a:masterClrMapping/>
  </p:clrMapOvr>
  <p:transition advTm="8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 subscript.jpg"/>
          <p:cNvPicPr>
            <a:picLocks noChangeAspect="1"/>
          </p:cNvPicPr>
          <p:nvPr/>
        </p:nvPicPr>
        <p:blipFill>
          <a:blip r:embed="rId4" cstate="print"/>
          <a:stretch>
            <a:fillRect/>
          </a:stretch>
        </p:blipFill>
        <p:spPr>
          <a:xfrm>
            <a:off x="0" y="5766816"/>
            <a:ext cx="2395728" cy="1091184"/>
          </a:xfrm>
          <a:prstGeom prst="rect">
            <a:avLst/>
          </a:prstGeom>
        </p:spPr>
      </p:pic>
      <p:pic>
        <p:nvPicPr>
          <p:cNvPr id="8195" name="Picture 3"/>
          <p:cNvPicPr>
            <a:picLocks noChangeAspect="1" noChangeArrowheads="1"/>
          </p:cNvPicPr>
          <p:nvPr/>
        </p:nvPicPr>
        <p:blipFill>
          <a:blip r:embed="rId5" cstate="print"/>
          <a:srcRect/>
          <a:stretch>
            <a:fillRect/>
          </a:stretch>
        </p:blipFill>
        <p:spPr bwMode="auto">
          <a:xfrm>
            <a:off x="0" y="-748947"/>
            <a:ext cx="9601200" cy="7606947"/>
          </a:xfrm>
          <a:prstGeom prst="rect">
            <a:avLst/>
          </a:prstGeom>
          <a:noFill/>
          <a:ln w="9525">
            <a:noFill/>
            <a:miter lim="800000"/>
            <a:headEnd/>
            <a:tailEnd/>
          </a:ln>
        </p:spPr>
      </p:pic>
      <p:sp>
        <p:nvSpPr>
          <p:cNvPr id="4" name="TextBox 3">
            <a:hlinkClick r:id="rId6" action="ppaction://hlinksldjump"/>
          </p:cNvPr>
          <p:cNvSpPr txBox="1"/>
          <p:nvPr/>
        </p:nvSpPr>
        <p:spPr>
          <a:xfrm>
            <a:off x="5715000" y="6488668"/>
            <a:ext cx="3429000" cy="369332"/>
          </a:xfrm>
          <a:prstGeom prst="rect">
            <a:avLst/>
          </a:prstGeom>
          <a:solidFill>
            <a:schemeClr val="bg1">
              <a:lumMod val="75000"/>
            </a:schemeClr>
          </a:solidFill>
          <a:ln>
            <a:solidFill>
              <a:schemeClr val="accent1">
                <a:shade val="95000"/>
                <a:satMod val="105000"/>
              </a:schemeClr>
            </a:solidFill>
          </a:ln>
        </p:spPr>
        <p:txBody>
          <a:bodyPr wrap="square" rtlCol="0">
            <a:spAutoFit/>
          </a:bodyPr>
          <a:lstStyle/>
          <a:p>
            <a:r>
              <a:rPr lang="en-US" dirty="0" smtClean="0"/>
              <a:t>Click HERE to skip to first image.</a:t>
            </a:r>
            <a:endParaRPr lang="en-US" dirty="0"/>
          </a:p>
        </p:txBody>
      </p:sp>
      <p:sp>
        <p:nvSpPr>
          <p:cNvPr id="5" name="Oval 4"/>
          <p:cNvSpPr/>
          <p:nvPr/>
        </p:nvSpPr>
        <p:spPr>
          <a:xfrm>
            <a:off x="457200" y="1219200"/>
            <a:ext cx="4572000" cy="2971800"/>
          </a:xfrm>
          <a:prstGeom prst="ellipse">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7" name="~PP1180.WAV">
            <a:hlinkClick r:id="" action="ppaction://media"/>
          </p:cNvPr>
          <p:cNvPicPr>
            <a:picLocks noRot="1" noChangeAspect="1"/>
          </p:cNvPicPr>
          <p:nvPr>
            <a:wavAudioFile r:embed="rId1" name="~PP1180.WAV"/>
          </p:nvPr>
        </p:nvPicPr>
        <p:blipFill>
          <a:blip r:embed="rId7" cstate="print"/>
          <a:stretch>
            <a:fillRect/>
          </a:stretch>
        </p:blipFill>
        <p:spPr>
          <a:xfrm>
            <a:off x="8716963" y="6430963"/>
            <a:ext cx="304800" cy="304800"/>
          </a:xfrm>
          <a:prstGeom prst="rect">
            <a:avLst/>
          </a:prstGeom>
        </p:spPr>
      </p:pic>
    </p:spTree>
  </p:cSld>
  <p:clrMapOvr>
    <a:masterClrMapping/>
  </p:clrMapOvr>
  <p:transition advTm="30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562600"/>
            <a:ext cx="32766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Teacher Directions</a:t>
            </a:r>
            <a:endParaRPr lang="en-US" dirty="0"/>
          </a:p>
        </p:txBody>
      </p:sp>
      <p:sp>
        <p:nvSpPr>
          <p:cNvPr id="3" name="Content Placeholder 2"/>
          <p:cNvSpPr>
            <a:spLocks noGrp="1"/>
          </p:cNvSpPr>
          <p:nvPr>
            <p:ph idx="1"/>
          </p:nvPr>
        </p:nvSpPr>
        <p:spPr>
          <a:xfrm>
            <a:off x="0" y="1219200"/>
            <a:ext cx="9144000" cy="5334000"/>
          </a:xfrm>
        </p:spPr>
        <p:txBody>
          <a:bodyPr>
            <a:normAutofit lnSpcReduction="10000"/>
          </a:bodyPr>
          <a:lstStyle/>
          <a:p>
            <a:r>
              <a:rPr lang="en-US" sz="2800" dirty="0" smtClean="0"/>
              <a:t>Display the word problem. A supportive picture is hidden under the blue box. This picture may be revealed and used to support conversation about the task.</a:t>
            </a:r>
          </a:p>
          <a:p>
            <a:r>
              <a:rPr lang="en-US" sz="2500" dirty="0" smtClean="0"/>
              <a:t>To support students’ problem solving, use prompts such as</a:t>
            </a:r>
          </a:p>
          <a:p>
            <a:pPr lvl="1"/>
            <a:r>
              <a:rPr lang="en-US" sz="2200" b="1" dirty="0" smtClean="0"/>
              <a:t>What do we know?</a:t>
            </a:r>
          </a:p>
          <a:p>
            <a:pPr lvl="1"/>
            <a:r>
              <a:rPr lang="en-US" sz="2200" b="1" dirty="0" smtClean="0"/>
              <a:t>What do we want to know?</a:t>
            </a:r>
          </a:p>
          <a:p>
            <a:pPr lvl="1"/>
            <a:r>
              <a:rPr lang="en-US" sz="2200" b="1" dirty="0" smtClean="0"/>
              <a:t>How can we figure that out? </a:t>
            </a:r>
            <a:r>
              <a:rPr lang="en-US" sz="2200" i="1" dirty="0" smtClean="0"/>
              <a:t>(Some students may continue to use skip counting to solve. Others may “just know” some facts and may be able to anchor to know facts to work out others. For example, a student may use the known fact that 3x4 = 12 to work out 4x4 =16.)</a:t>
            </a:r>
          </a:p>
          <a:p>
            <a:pPr lvl="1"/>
            <a:r>
              <a:rPr lang="en-US" sz="2200" b="1" dirty="0" smtClean="0"/>
              <a:t> Is there another way to solve this problem? </a:t>
            </a:r>
          </a:p>
          <a:p>
            <a:pPr lvl="1"/>
            <a:r>
              <a:rPr lang="en-US" sz="2200" b="1" dirty="0" smtClean="0"/>
              <a:t>What is a multiplication sentence that matches this situation?</a:t>
            </a:r>
            <a:r>
              <a:rPr lang="en-US" sz="2200" i="1" dirty="0" smtClean="0"/>
              <a:t> (More than one multiplication sentence might apply. You may also wish to model writing the equation with a variable or “?” in the unknown position of the equation.)</a:t>
            </a:r>
          </a:p>
        </p:txBody>
      </p:sp>
      <p:sp>
        <p:nvSpPr>
          <p:cNvPr id="6" name="TextBox 5">
            <a:hlinkClick r:id="rId4" action="ppaction://hlinksldjump"/>
          </p:cNvPr>
          <p:cNvSpPr txBox="1"/>
          <p:nvPr/>
        </p:nvSpPr>
        <p:spPr>
          <a:xfrm>
            <a:off x="1828800" y="6488668"/>
            <a:ext cx="3429000" cy="369332"/>
          </a:xfrm>
          <a:prstGeom prst="rect">
            <a:avLst/>
          </a:prstGeom>
          <a:solidFill>
            <a:schemeClr val="bg1">
              <a:lumMod val="75000"/>
            </a:schemeClr>
          </a:solidFill>
          <a:ln>
            <a:solidFill>
              <a:schemeClr val="accent1">
                <a:shade val="95000"/>
                <a:satMod val="105000"/>
              </a:schemeClr>
            </a:solidFill>
          </a:ln>
        </p:spPr>
        <p:txBody>
          <a:bodyPr wrap="square" rtlCol="0">
            <a:spAutoFit/>
          </a:bodyPr>
          <a:lstStyle/>
          <a:p>
            <a:r>
              <a:rPr lang="en-US" dirty="0" smtClean="0"/>
              <a:t>Click HERE to skip to first image.</a:t>
            </a:r>
            <a:endParaRPr lang="en-US" dirty="0"/>
          </a:p>
        </p:txBody>
      </p:sp>
      <p:sp>
        <p:nvSpPr>
          <p:cNvPr id="7" name="TextBox 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9" name="~PP2273.WAV">
            <a:hlinkClick r:id="" action="ppaction://media"/>
          </p:cNvPr>
          <p:cNvPicPr>
            <a:picLocks noRot="1" noChangeAspect="1"/>
          </p:cNvPicPr>
          <p:nvPr>
            <a:wavAudioFile r:embed="rId1" name="~PP2273.WAV"/>
          </p:nvPr>
        </p:nvPicPr>
        <p:blipFill>
          <a:blip r:embed="rId5" cstate="print"/>
          <a:stretch>
            <a:fillRect/>
          </a:stretch>
        </p:blipFill>
        <p:spPr>
          <a:xfrm>
            <a:off x="8716963" y="6430963"/>
            <a:ext cx="304800" cy="304800"/>
          </a:xfrm>
          <a:prstGeom prst="rect">
            <a:avLst/>
          </a:prstGeom>
        </p:spPr>
      </p:pic>
    </p:spTree>
  </p:cSld>
  <p:clrMapOvr>
    <a:masterClrMapping/>
  </p:clrMapOvr>
  <p:transition advTm="29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r>
              <a:rPr lang="en-US" dirty="0" smtClean="0"/>
              <a:t>Purpose</a:t>
            </a:r>
            <a:endParaRPr lang="en-US" dirty="0"/>
          </a:p>
        </p:txBody>
      </p:sp>
      <p:sp>
        <p:nvSpPr>
          <p:cNvPr id="3" name="Content Placeholder 2"/>
          <p:cNvSpPr>
            <a:spLocks noGrp="1"/>
          </p:cNvSpPr>
          <p:nvPr>
            <p:ph idx="1"/>
          </p:nvPr>
        </p:nvSpPr>
        <p:spPr>
          <a:xfrm>
            <a:off x="457200" y="1676400"/>
            <a:ext cx="8458200" cy="4617720"/>
          </a:xfrm>
        </p:spPr>
        <p:txBody>
          <a:bodyPr>
            <a:normAutofit lnSpcReduction="10000"/>
          </a:bodyPr>
          <a:lstStyle/>
          <a:p>
            <a:r>
              <a:rPr lang="en-US" sz="3600" dirty="0" smtClean="0"/>
              <a:t>Support students’ knowledge and ability to reason in the context of arrays.</a:t>
            </a:r>
          </a:p>
          <a:p>
            <a:r>
              <a:rPr lang="en-US" sz="3600" dirty="0" smtClean="0"/>
              <a:t>Connect multiplicative language and ideas to arrays.</a:t>
            </a:r>
          </a:p>
          <a:p>
            <a:r>
              <a:rPr lang="en-US" sz="3600" dirty="0" smtClean="0"/>
              <a:t>Describe arrays using addition and multiplication sentences.</a:t>
            </a:r>
          </a:p>
          <a:p>
            <a:r>
              <a:rPr lang="en-US" sz="3600" dirty="0" smtClean="0"/>
              <a:t>Solve word problems in the context of arrays.</a:t>
            </a:r>
          </a:p>
        </p:txBody>
      </p:sp>
      <p:sp>
        <p:nvSpPr>
          <p:cNvPr id="4" name="TextBox 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6" name="~PP510.WAV">
            <a:hlinkClick r:id="" action="ppaction://media"/>
          </p:cNvPr>
          <p:cNvPicPr>
            <a:picLocks noRot="1" noChangeAspect="1"/>
          </p:cNvPicPr>
          <p:nvPr>
            <a:wavAudioFile r:embed="rId1" name="~PP510.WAV"/>
          </p:nvPr>
        </p:nvPicPr>
        <p:blipFill>
          <a:blip r:embed="rId3" cstate="print"/>
          <a:stretch>
            <a:fillRect/>
          </a:stretch>
        </p:blipFill>
        <p:spPr>
          <a:xfrm>
            <a:off x="8716963" y="6430963"/>
            <a:ext cx="304800" cy="304800"/>
          </a:xfrm>
          <a:prstGeom prst="rect">
            <a:avLst/>
          </a:prstGeom>
        </p:spPr>
      </p:pic>
    </p:spTree>
  </p:cSld>
  <p:clrMapOvr>
    <a:masterClrMapping/>
  </p:clrMapOvr>
  <p:transition advTm="29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for modeling a 5 x 6 array</a:t>
            </a:r>
            <a:endParaRPr lang="en-US" dirty="0"/>
          </a:p>
        </p:txBody>
      </p:sp>
      <p:sp>
        <p:nvSpPr>
          <p:cNvPr id="6" name="TextBox 5">
            <a:hlinkClick r:id="rId4" action="ppaction://hlinksldjump"/>
          </p:cNvPr>
          <p:cNvSpPr txBox="1"/>
          <p:nvPr/>
        </p:nvSpPr>
        <p:spPr>
          <a:xfrm>
            <a:off x="1828800" y="6488668"/>
            <a:ext cx="3429000" cy="369332"/>
          </a:xfrm>
          <a:prstGeom prst="rect">
            <a:avLst/>
          </a:prstGeom>
          <a:solidFill>
            <a:schemeClr val="bg1">
              <a:lumMod val="75000"/>
            </a:schemeClr>
          </a:solidFill>
          <a:ln>
            <a:solidFill>
              <a:schemeClr val="accent1">
                <a:shade val="95000"/>
                <a:satMod val="105000"/>
              </a:schemeClr>
            </a:solidFill>
          </a:ln>
        </p:spPr>
        <p:txBody>
          <a:bodyPr wrap="square" rtlCol="0">
            <a:spAutoFit/>
          </a:bodyPr>
          <a:lstStyle/>
          <a:p>
            <a:r>
              <a:rPr lang="en-US" dirty="0" smtClean="0"/>
              <a:t>Click HERE to skip to first image.</a:t>
            </a:r>
            <a:endParaRPr lang="en-US" dirty="0"/>
          </a:p>
        </p:txBody>
      </p:sp>
      <p:pic>
        <p:nvPicPr>
          <p:cNvPr id="15" name="Picture 14" descr="Photo Jul 07, 3 46 41 PM.jpg"/>
          <p:cNvPicPr>
            <a:picLocks noChangeAspect="1"/>
          </p:cNvPicPr>
          <p:nvPr/>
        </p:nvPicPr>
        <p:blipFill>
          <a:blip r:embed="rId5" cstate="print"/>
          <a:stretch>
            <a:fillRect/>
          </a:stretch>
        </p:blipFill>
        <p:spPr>
          <a:xfrm>
            <a:off x="4267200" y="1600199"/>
            <a:ext cx="4431885" cy="4591171"/>
          </a:xfrm>
          <a:prstGeom prst="rect">
            <a:avLst/>
          </a:prstGeom>
        </p:spPr>
      </p:pic>
      <p:pic>
        <p:nvPicPr>
          <p:cNvPr id="16" name="Picture 15" descr="Photo Jul 07, 4 18 35 PM.jpg"/>
          <p:cNvPicPr>
            <a:picLocks noChangeAspect="1"/>
          </p:cNvPicPr>
          <p:nvPr/>
        </p:nvPicPr>
        <p:blipFill>
          <a:blip r:embed="rId6" cstate="print"/>
          <a:stretch>
            <a:fillRect/>
          </a:stretch>
        </p:blipFill>
        <p:spPr>
          <a:xfrm>
            <a:off x="381000" y="1371600"/>
            <a:ext cx="3491219" cy="2740800"/>
          </a:xfrm>
          <a:prstGeom prst="rect">
            <a:avLst/>
          </a:prstGeom>
        </p:spPr>
      </p:pic>
      <p:sp>
        <p:nvSpPr>
          <p:cNvPr id="17" name="TextBox 16"/>
          <p:cNvSpPr txBox="1"/>
          <p:nvPr/>
        </p:nvSpPr>
        <p:spPr>
          <a:xfrm>
            <a:off x="381000" y="4648200"/>
            <a:ext cx="3733800" cy="1200329"/>
          </a:xfrm>
          <a:prstGeom prst="rect">
            <a:avLst/>
          </a:prstGeom>
          <a:noFill/>
        </p:spPr>
        <p:txBody>
          <a:bodyPr wrap="square" rtlCol="0">
            <a:spAutoFit/>
          </a:bodyPr>
          <a:lstStyle/>
          <a:p>
            <a:r>
              <a:rPr lang="en-US" b="1" dirty="0" smtClean="0"/>
              <a:t>Pictures</a:t>
            </a:r>
          </a:p>
          <a:p>
            <a:pPr>
              <a:buFont typeface="Arial" pitchFamily="34" charset="0"/>
              <a:buChar char="•"/>
            </a:pPr>
            <a:r>
              <a:rPr lang="en-US" dirty="0" smtClean="0"/>
              <a:t>(top) 10 x 10 bead rack</a:t>
            </a:r>
          </a:p>
          <a:p>
            <a:pPr>
              <a:buFont typeface="Arial" pitchFamily="34" charset="0"/>
              <a:buChar char="•"/>
            </a:pPr>
            <a:r>
              <a:rPr lang="en-US" dirty="0" smtClean="0"/>
              <a:t>(right) L shaped screen on a 10 x 10 array grid</a:t>
            </a:r>
            <a:endParaRPr lang="en-US" dirty="0"/>
          </a:p>
        </p:txBody>
      </p:sp>
      <p:sp>
        <p:nvSpPr>
          <p:cNvPr id="8" name="TextBox 7"/>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9" name="~PP83.WAV">
            <a:hlinkClick r:id="" action="ppaction://media"/>
          </p:cNvPr>
          <p:cNvPicPr>
            <a:picLocks noRot="1" noChangeAspect="1"/>
          </p:cNvPicPr>
          <p:nvPr>
            <a:wavAudioFile r:embed="rId1" name="~PP83.WAV"/>
          </p:nvPr>
        </p:nvPicPr>
        <p:blipFill>
          <a:blip r:embed="rId7" cstate="print"/>
          <a:stretch>
            <a:fillRect/>
          </a:stretch>
        </p:blipFill>
        <p:spPr>
          <a:xfrm>
            <a:off x="8716963" y="6430963"/>
            <a:ext cx="304800" cy="304800"/>
          </a:xfrm>
          <a:prstGeom prst="rect">
            <a:avLst/>
          </a:prstGeom>
        </p:spPr>
      </p:pic>
    </p:spTree>
  </p:cSld>
  <p:clrMapOvr>
    <a:masterClrMapping/>
  </p:clrMapOvr>
  <p:transition advTm="21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for modeling a 5 x 6 array</a:t>
            </a:r>
            <a:endParaRPr lang="en-US" dirty="0"/>
          </a:p>
        </p:txBody>
      </p:sp>
      <p:pic>
        <p:nvPicPr>
          <p:cNvPr id="11" name="Picture 10" descr="Photo Jul 07, 3 56 58 PM.jpg"/>
          <p:cNvPicPr>
            <a:picLocks noChangeAspect="1"/>
          </p:cNvPicPr>
          <p:nvPr/>
        </p:nvPicPr>
        <p:blipFill>
          <a:blip r:embed="rId4" cstate="print"/>
          <a:stretch>
            <a:fillRect/>
          </a:stretch>
        </p:blipFill>
        <p:spPr>
          <a:xfrm>
            <a:off x="4419600" y="1752600"/>
            <a:ext cx="2330123" cy="1832249"/>
          </a:xfrm>
          <a:prstGeom prst="rect">
            <a:avLst/>
          </a:prstGeom>
        </p:spPr>
      </p:pic>
      <p:pic>
        <p:nvPicPr>
          <p:cNvPr id="13" name="Picture 12" descr="Photo Jul 07, 3 59 00 PM - Copy.jpg"/>
          <p:cNvPicPr>
            <a:picLocks noChangeAspect="1"/>
          </p:cNvPicPr>
          <p:nvPr/>
        </p:nvPicPr>
        <p:blipFill>
          <a:blip r:embed="rId5" cstate="print"/>
          <a:stretch>
            <a:fillRect/>
          </a:stretch>
        </p:blipFill>
        <p:spPr>
          <a:xfrm>
            <a:off x="6867704" y="1905000"/>
            <a:ext cx="2276296" cy="2802150"/>
          </a:xfrm>
          <a:prstGeom prst="rect">
            <a:avLst/>
          </a:prstGeom>
        </p:spPr>
      </p:pic>
      <p:pic>
        <p:nvPicPr>
          <p:cNvPr id="14" name="Picture 13" descr="Photo Jul 07, 3 59 00 PM.jpg"/>
          <p:cNvPicPr>
            <a:picLocks noChangeAspect="1"/>
          </p:cNvPicPr>
          <p:nvPr/>
        </p:nvPicPr>
        <p:blipFill>
          <a:blip r:embed="rId6" cstate="print"/>
          <a:stretch>
            <a:fillRect/>
          </a:stretch>
        </p:blipFill>
        <p:spPr>
          <a:xfrm>
            <a:off x="5019602" y="4835556"/>
            <a:ext cx="3736201" cy="1615321"/>
          </a:xfrm>
          <a:prstGeom prst="rect">
            <a:avLst/>
          </a:prstGeom>
        </p:spPr>
      </p:pic>
      <p:pic>
        <p:nvPicPr>
          <p:cNvPr id="16" name="Picture 15" descr="Photo Jul 07, 3 49 16 PM.jpg"/>
          <p:cNvPicPr>
            <a:picLocks noChangeAspect="1"/>
          </p:cNvPicPr>
          <p:nvPr/>
        </p:nvPicPr>
        <p:blipFill>
          <a:blip r:embed="rId7" cstate="print"/>
          <a:stretch>
            <a:fillRect/>
          </a:stretch>
        </p:blipFill>
        <p:spPr>
          <a:xfrm>
            <a:off x="0" y="1066800"/>
            <a:ext cx="4366295" cy="3731400"/>
          </a:xfrm>
          <a:prstGeom prst="rect">
            <a:avLst/>
          </a:prstGeom>
        </p:spPr>
      </p:pic>
      <p:sp>
        <p:nvSpPr>
          <p:cNvPr id="17" name="TextBox 16"/>
          <p:cNvSpPr txBox="1"/>
          <p:nvPr/>
        </p:nvSpPr>
        <p:spPr>
          <a:xfrm>
            <a:off x="1143000" y="4826675"/>
            <a:ext cx="3505200" cy="2031325"/>
          </a:xfrm>
          <a:prstGeom prst="rect">
            <a:avLst/>
          </a:prstGeom>
          <a:solidFill>
            <a:schemeClr val="bg1"/>
          </a:solidFill>
        </p:spPr>
        <p:txBody>
          <a:bodyPr wrap="square" rtlCol="0">
            <a:spAutoFit/>
          </a:bodyPr>
          <a:lstStyle/>
          <a:p>
            <a:r>
              <a:rPr lang="en-US" b="1" dirty="0" smtClean="0"/>
              <a:t>Pictures clockwise starting top</a:t>
            </a:r>
            <a:r>
              <a:rPr lang="en-US" dirty="0" smtClean="0"/>
              <a:t> </a:t>
            </a:r>
          </a:p>
          <a:p>
            <a:pPr>
              <a:buFont typeface="Arial" pitchFamily="34" charset="0"/>
              <a:buChar char="•"/>
            </a:pPr>
            <a:r>
              <a:rPr lang="en-US" dirty="0" smtClean="0"/>
              <a:t>Array marked on a 10 x 10 grid</a:t>
            </a:r>
          </a:p>
          <a:p>
            <a:pPr>
              <a:buFont typeface="Arial" pitchFamily="34" charset="0"/>
              <a:buChar char="•"/>
            </a:pPr>
            <a:r>
              <a:rPr lang="en-US" dirty="0" smtClean="0"/>
              <a:t>Array with only top row and first column marked</a:t>
            </a:r>
          </a:p>
          <a:p>
            <a:pPr>
              <a:buFont typeface="Arial" pitchFamily="34" charset="0"/>
              <a:buChar char="•"/>
            </a:pPr>
            <a:r>
              <a:rPr lang="en-US" dirty="0" smtClean="0"/>
              <a:t>Diagram showing rows</a:t>
            </a:r>
          </a:p>
          <a:p>
            <a:pPr>
              <a:buFont typeface="Arial" pitchFamily="34" charset="0"/>
              <a:buChar char="•"/>
            </a:pPr>
            <a:r>
              <a:rPr lang="en-US" dirty="0" smtClean="0"/>
              <a:t>Diagram showing columns</a:t>
            </a:r>
          </a:p>
          <a:p>
            <a:endParaRPr lang="en-US" dirty="0"/>
          </a:p>
        </p:txBody>
      </p:sp>
      <p:sp>
        <p:nvSpPr>
          <p:cNvPr id="9" name="TextBox 8"/>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10" name="~PP1934.WAV">
            <a:hlinkClick r:id="" action="ppaction://media"/>
          </p:cNvPr>
          <p:cNvPicPr>
            <a:picLocks noRot="1" noChangeAspect="1"/>
          </p:cNvPicPr>
          <p:nvPr>
            <a:wavAudioFile r:embed="rId1" name="~PP1934.WAV"/>
          </p:nvPr>
        </p:nvPicPr>
        <p:blipFill>
          <a:blip r:embed="rId8" cstate="print"/>
          <a:stretch>
            <a:fillRect/>
          </a:stretch>
        </p:blipFill>
        <p:spPr>
          <a:xfrm>
            <a:off x="8716963" y="6430963"/>
            <a:ext cx="304800" cy="304800"/>
          </a:xfrm>
          <a:prstGeom prst="rect">
            <a:avLst/>
          </a:prstGeom>
        </p:spPr>
      </p:pic>
    </p:spTree>
  </p:cSld>
  <p:clrMapOvr>
    <a:masterClrMapping/>
  </p:clrMapOvr>
  <p:transition advTm="26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srcRect/>
          <a:stretch>
            <a:fillRect/>
          </a:stretch>
        </p:blipFill>
        <p:spPr bwMode="auto">
          <a:xfrm rot="16200000">
            <a:off x="3086773" y="1256627"/>
            <a:ext cx="2914648" cy="5430594"/>
          </a:xfrm>
          <a:prstGeom prst="rect">
            <a:avLst/>
          </a:prstGeom>
          <a:noFill/>
          <a:ln w="9525">
            <a:noFill/>
            <a:miter lim="800000"/>
            <a:headEnd/>
            <a:tailEnd/>
          </a:ln>
        </p:spPr>
      </p:pic>
      <p:sp>
        <p:nvSpPr>
          <p:cNvPr id="2" name="Title 1"/>
          <p:cNvSpPr>
            <a:spLocks noGrp="1"/>
          </p:cNvSpPr>
          <p:nvPr>
            <p:ph type="title"/>
          </p:nvPr>
        </p:nvSpPr>
        <p:spPr>
          <a:xfrm>
            <a:off x="457200" y="274638"/>
            <a:ext cx="8458200" cy="1935162"/>
          </a:xfrm>
        </p:spPr>
        <p:txBody>
          <a:bodyPr>
            <a:noAutofit/>
          </a:bodyPr>
          <a:lstStyle/>
          <a:p>
            <a:r>
              <a:rPr lang="en-US" sz="4800" dirty="0" smtClean="0"/>
              <a:t>The tables are arranged in 3 rows. Each row has 5 tables. How many tables are there in all?</a:t>
            </a:r>
            <a:endParaRPr lang="en-US" sz="4800" dirty="0"/>
          </a:p>
        </p:txBody>
      </p:sp>
      <p:grpSp>
        <p:nvGrpSpPr>
          <p:cNvPr id="3" name="Group 9"/>
          <p:cNvGrpSpPr/>
          <p:nvPr/>
        </p:nvGrpSpPr>
        <p:grpSpPr>
          <a:xfrm>
            <a:off x="1881187" y="2457450"/>
            <a:ext cx="5638800" cy="3810000"/>
            <a:chOff x="1971136" y="2438214"/>
            <a:chExt cx="3657600" cy="3733800"/>
          </a:xfrm>
        </p:grpSpPr>
        <p:sp>
          <p:nvSpPr>
            <p:cNvPr id="10" name="Rectangle 9"/>
            <p:cNvSpPr/>
            <p:nvPr/>
          </p:nvSpPr>
          <p:spPr>
            <a:xfrm>
              <a:off x="1971136" y="2438214"/>
              <a:ext cx="3657600" cy="3733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8400" y="2590800"/>
              <a:ext cx="1794294" cy="1384995"/>
            </a:xfrm>
            <a:prstGeom prst="rect">
              <a:avLst/>
            </a:prstGeom>
            <a:noFill/>
          </p:spPr>
          <p:txBody>
            <a:bodyPr wrap="square" rtlCol="0">
              <a:spAutoFit/>
            </a:bodyPr>
            <a:lstStyle/>
            <a:p>
              <a:pPr algn="ctr"/>
              <a:r>
                <a:rPr lang="en-US" sz="2800" dirty="0" smtClean="0"/>
                <a:t>Click ENTER to uncover</a:t>
              </a:r>
              <a:endParaRPr lang="en-US" sz="2800" dirty="0"/>
            </a:p>
          </p:txBody>
        </p:sp>
      </p:grpSp>
      <p:sp>
        <p:nvSpPr>
          <p:cNvPr id="7" name="TextBox 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12" name="~PP2308.WAV">
            <a:hlinkClick r:id="" action="ppaction://media"/>
          </p:cNvPr>
          <p:cNvPicPr>
            <a:picLocks noRot="1" noChangeAspect="1"/>
          </p:cNvPicPr>
          <p:nvPr>
            <a:wavAudioFile r:embed="rId2" name="~PP230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60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2.6642E-6 L 0.10261 0.00833 " pathEditMode="relative" rAng="0" ptsTypes="AA">
                                      <p:cBhvr>
                                        <p:cTn id="10" dur="2000" fill="hold"/>
                                        <p:tgtEl>
                                          <p:spTgt spid="3"/>
                                        </p:tgtEl>
                                        <p:attrNameLst>
                                          <p:attrName>ppt_x</p:attrName>
                                          <p:attrName>ppt_y</p:attrName>
                                        </p:attrNameLst>
                                      </p:cBhvr>
                                      <p:rCtr x="51" y="4"/>
                                    </p:animMotion>
                                  </p:childTnLst>
                                </p:cTn>
                              </p:par>
                            </p:childTnLst>
                          </p:cTn>
                        </p:par>
                      </p:childTnLst>
                    </p:cTn>
                  </p:par>
                  <p:par>
                    <p:cTn id="11" fill="hold">
                      <p:stCondLst>
                        <p:cond delay="indefinite"/>
                      </p:stCondLst>
                      <p:childTnLst>
                        <p:par>
                          <p:cTn id="12" fill="hold">
                            <p:stCondLst>
                              <p:cond delay="0"/>
                            </p:stCondLst>
                            <p:childTnLst>
                              <p:par>
                                <p:cTn id="13" presetID="2" presetClass="exit" presetSubtype="6" fill="hold" nodeType="click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1+ppt_w/2"/>
                                          </p:val>
                                        </p:tav>
                                      </p:tavLst>
                                    </p:anim>
                                    <p:anim calcmode="lin" valueType="num">
                                      <p:cBhvr additive="base">
                                        <p:cTn id="15" dur="500"/>
                                        <p:tgtEl>
                                          <p:spTgt spid="3"/>
                                        </p:tgtEl>
                                        <p:attrNameLst>
                                          <p:attrName>ppt_y</p:attrName>
                                        </p:attrNameLst>
                                      </p:cBhvr>
                                      <p:tavLst>
                                        <p:tav tm="0">
                                          <p:val>
                                            <p:strVal val="ppt_y"/>
                                          </p:val>
                                        </p:tav>
                                        <p:tav tm="100000">
                                          <p:val>
                                            <p:strVal val="1+ppt_h/2"/>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935162"/>
          </a:xfrm>
        </p:spPr>
        <p:txBody>
          <a:bodyPr>
            <a:noAutofit/>
          </a:bodyPr>
          <a:lstStyle/>
          <a:p>
            <a:r>
              <a:rPr lang="en-US" sz="4800" dirty="0" smtClean="0"/>
              <a:t>The Pokémon cards are placed in groups of 4. There are 6 groups. How many cards are there?</a:t>
            </a:r>
            <a:endParaRPr lang="en-US" sz="4800" dirty="0"/>
          </a:p>
        </p:txBody>
      </p:sp>
      <p:pic>
        <p:nvPicPr>
          <p:cNvPr id="11266" name="Picture 2"/>
          <p:cNvPicPr>
            <a:picLocks noChangeAspect="1" noChangeArrowheads="1"/>
          </p:cNvPicPr>
          <p:nvPr/>
        </p:nvPicPr>
        <p:blipFill>
          <a:blip r:embed="rId5" cstate="print"/>
          <a:srcRect/>
          <a:stretch>
            <a:fillRect/>
          </a:stretch>
        </p:blipFill>
        <p:spPr bwMode="auto">
          <a:xfrm>
            <a:off x="3200400" y="2743200"/>
            <a:ext cx="1968473" cy="3962400"/>
          </a:xfrm>
          <a:prstGeom prst="rect">
            <a:avLst/>
          </a:prstGeom>
          <a:noFill/>
          <a:ln w="9525">
            <a:noFill/>
            <a:miter lim="800000"/>
            <a:headEnd/>
            <a:tailEnd/>
          </a:ln>
        </p:spPr>
      </p:pic>
      <p:grpSp>
        <p:nvGrpSpPr>
          <p:cNvPr id="3" name="Group 9"/>
          <p:cNvGrpSpPr/>
          <p:nvPr/>
        </p:nvGrpSpPr>
        <p:grpSpPr>
          <a:xfrm>
            <a:off x="2743200" y="2362200"/>
            <a:ext cx="2819400" cy="4495800"/>
            <a:chOff x="1971136" y="2438214"/>
            <a:chExt cx="3657600" cy="3733800"/>
          </a:xfrm>
        </p:grpSpPr>
        <p:sp>
          <p:nvSpPr>
            <p:cNvPr id="18" name="Rectangle 17"/>
            <p:cNvSpPr/>
            <p:nvPr/>
          </p:nvSpPr>
          <p:spPr>
            <a:xfrm>
              <a:off x="1971136" y="2438214"/>
              <a:ext cx="3657600" cy="37338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38400" y="2590800"/>
              <a:ext cx="1794294" cy="1384995"/>
            </a:xfrm>
            <a:prstGeom prst="rect">
              <a:avLst/>
            </a:prstGeom>
            <a:noFill/>
          </p:spPr>
          <p:txBody>
            <a:bodyPr wrap="square" rtlCol="0">
              <a:spAutoFit/>
            </a:bodyPr>
            <a:lstStyle/>
            <a:p>
              <a:pPr algn="ctr"/>
              <a:r>
                <a:rPr lang="en-US" sz="2800" dirty="0" smtClean="0"/>
                <a:t>Click ENTER to uncover</a:t>
              </a:r>
              <a:endParaRPr lang="en-US" sz="2800" dirty="0"/>
            </a:p>
          </p:txBody>
        </p:sp>
      </p:grpSp>
      <p:sp>
        <p:nvSpPr>
          <p:cNvPr id="7" name="TextBox 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8" name="~PP3386.WAV">
            <a:hlinkClick r:id="" action="ppaction://media"/>
          </p:cNvPr>
          <p:cNvPicPr>
            <a:picLocks noRot="1" noChangeAspect="1"/>
          </p:cNvPicPr>
          <p:nvPr>
            <a:wavAudioFile r:embed="rId2" name="~PP338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80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3.70028E-7 L 0.00416 0.13876 " pathEditMode="relative" rAng="0" ptsTypes="AA">
                                      <p:cBhvr>
                                        <p:cTn id="10" dur="2000" fill="hold"/>
                                        <p:tgtEl>
                                          <p:spTgt spid="3"/>
                                        </p:tgtEl>
                                        <p:attrNameLst>
                                          <p:attrName>ppt_x</p:attrName>
                                          <p:attrName>ppt_y</p:attrName>
                                        </p:attrNameLst>
                                      </p:cBhvr>
                                      <p:rCtr x="2" y="69"/>
                                    </p:animMotion>
                                  </p:childTnLst>
                                </p:cTn>
                              </p:par>
                            </p:childTnLst>
                          </p:cTn>
                        </p:par>
                      </p:childTnLst>
                    </p:cTn>
                  </p:par>
                  <p:par>
                    <p:cTn id="11" fill="hold">
                      <p:stCondLst>
                        <p:cond delay="indefinite"/>
                      </p:stCondLst>
                      <p:childTnLst>
                        <p:par>
                          <p:cTn id="12" fill="hold">
                            <p:stCondLst>
                              <p:cond delay="0"/>
                            </p:stCondLst>
                            <p:childTnLst>
                              <p:par>
                                <p:cTn id="13" presetID="2" presetClass="exit" presetSubtype="6" fill="hold" nodeType="click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1+ppt_w/2"/>
                                          </p:val>
                                        </p:tav>
                                      </p:tavLst>
                                    </p:anim>
                                    <p:anim calcmode="lin" valueType="num">
                                      <p:cBhvr additive="base">
                                        <p:cTn id="15" dur="500"/>
                                        <p:tgtEl>
                                          <p:spTgt spid="3"/>
                                        </p:tgtEl>
                                        <p:attrNameLst>
                                          <p:attrName>ppt_y</p:attrName>
                                        </p:attrNameLst>
                                      </p:cBhvr>
                                      <p:tavLst>
                                        <p:tav tm="0">
                                          <p:val>
                                            <p:strVal val="ppt_y"/>
                                          </p:val>
                                        </p:tav>
                                        <p:tav tm="100000">
                                          <p:val>
                                            <p:strVal val="1+ppt_h/2"/>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011362"/>
          </a:xfrm>
        </p:spPr>
        <p:txBody>
          <a:bodyPr>
            <a:noAutofit/>
          </a:bodyPr>
          <a:lstStyle/>
          <a:p>
            <a:r>
              <a:rPr lang="en-US" sz="4800" dirty="0" smtClean="0"/>
              <a:t>The grocer displays his apples in 3 rows and 4 columns. How many apples are in his display?</a:t>
            </a:r>
            <a:endParaRPr lang="en-US" sz="4800" dirty="0"/>
          </a:p>
        </p:txBody>
      </p:sp>
      <p:pic>
        <p:nvPicPr>
          <p:cNvPr id="23" name="Picture 22" descr="fruit_clipart_apple.gif"/>
          <p:cNvPicPr>
            <a:picLocks noChangeAspect="1"/>
          </p:cNvPicPr>
          <p:nvPr/>
        </p:nvPicPr>
        <p:blipFill>
          <a:blip r:embed="rId5" cstate="print"/>
          <a:stretch>
            <a:fillRect/>
          </a:stretch>
        </p:blipFill>
        <p:spPr>
          <a:xfrm>
            <a:off x="2819400" y="4724400"/>
            <a:ext cx="1211753" cy="1233488"/>
          </a:xfrm>
          <a:prstGeom prst="rect">
            <a:avLst/>
          </a:prstGeom>
        </p:spPr>
      </p:pic>
      <p:pic>
        <p:nvPicPr>
          <p:cNvPr id="11" name="Picture 10" descr="fruit_clipart_apple.gif"/>
          <p:cNvPicPr>
            <a:picLocks noChangeAspect="1"/>
          </p:cNvPicPr>
          <p:nvPr/>
        </p:nvPicPr>
        <p:blipFill>
          <a:blip r:embed="rId5" cstate="print"/>
          <a:stretch>
            <a:fillRect/>
          </a:stretch>
        </p:blipFill>
        <p:spPr>
          <a:xfrm>
            <a:off x="2819400" y="2362200"/>
            <a:ext cx="1211753" cy="1233488"/>
          </a:xfrm>
          <a:prstGeom prst="rect">
            <a:avLst/>
          </a:prstGeom>
        </p:spPr>
      </p:pic>
      <p:pic>
        <p:nvPicPr>
          <p:cNvPr id="15" name="Picture 14" descr="fruit_clipart_apple.gif"/>
          <p:cNvPicPr>
            <a:picLocks noChangeAspect="1"/>
          </p:cNvPicPr>
          <p:nvPr/>
        </p:nvPicPr>
        <p:blipFill>
          <a:blip r:embed="rId5" cstate="print"/>
          <a:stretch>
            <a:fillRect/>
          </a:stretch>
        </p:blipFill>
        <p:spPr>
          <a:xfrm>
            <a:off x="3962400" y="2362200"/>
            <a:ext cx="1211753" cy="1233488"/>
          </a:xfrm>
          <a:prstGeom prst="rect">
            <a:avLst/>
          </a:prstGeom>
        </p:spPr>
      </p:pic>
      <p:pic>
        <p:nvPicPr>
          <p:cNvPr id="17" name="Picture 16" descr="fruit_clipart_apple.gif"/>
          <p:cNvPicPr>
            <a:picLocks noChangeAspect="1"/>
          </p:cNvPicPr>
          <p:nvPr/>
        </p:nvPicPr>
        <p:blipFill>
          <a:blip r:embed="rId5" cstate="print"/>
          <a:stretch>
            <a:fillRect/>
          </a:stretch>
        </p:blipFill>
        <p:spPr>
          <a:xfrm>
            <a:off x="5105400" y="2362200"/>
            <a:ext cx="1211753" cy="1233488"/>
          </a:xfrm>
          <a:prstGeom prst="rect">
            <a:avLst/>
          </a:prstGeom>
        </p:spPr>
      </p:pic>
      <p:pic>
        <p:nvPicPr>
          <p:cNvPr id="18" name="Picture 17" descr="fruit_clipart_apple.gif"/>
          <p:cNvPicPr>
            <a:picLocks noChangeAspect="1"/>
          </p:cNvPicPr>
          <p:nvPr/>
        </p:nvPicPr>
        <p:blipFill>
          <a:blip r:embed="rId5" cstate="print"/>
          <a:stretch>
            <a:fillRect/>
          </a:stretch>
        </p:blipFill>
        <p:spPr>
          <a:xfrm>
            <a:off x="6248400" y="2362200"/>
            <a:ext cx="1211753" cy="1233488"/>
          </a:xfrm>
          <a:prstGeom prst="rect">
            <a:avLst/>
          </a:prstGeom>
        </p:spPr>
      </p:pic>
      <p:pic>
        <p:nvPicPr>
          <p:cNvPr id="19" name="Picture 18" descr="fruit_clipart_apple.gif"/>
          <p:cNvPicPr>
            <a:picLocks noChangeAspect="1"/>
          </p:cNvPicPr>
          <p:nvPr/>
        </p:nvPicPr>
        <p:blipFill>
          <a:blip r:embed="rId5" cstate="print"/>
          <a:stretch>
            <a:fillRect/>
          </a:stretch>
        </p:blipFill>
        <p:spPr>
          <a:xfrm>
            <a:off x="2819400" y="3581400"/>
            <a:ext cx="1211753" cy="1233488"/>
          </a:xfrm>
          <a:prstGeom prst="rect">
            <a:avLst/>
          </a:prstGeom>
        </p:spPr>
      </p:pic>
      <p:pic>
        <p:nvPicPr>
          <p:cNvPr id="20" name="Picture 19" descr="fruit_clipart_apple.gif"/>
          <p:cNvPicPr>
            <a:picLocks noChangeAspect="1"/>
          </p:cNvPicPr>
          <p:nvPr/>
        </p:nvPicPr>
        <p:blipFill>
          <a:blip r:embed="rId5" cstate="print"/>
          <a:stretch>
            <a:fillRect/>
          </a:stretch>
        </p:blipFill>
        <p:spPr>
          <a:xfrm>
            <a:off x="3962400" y="3581400"/>
            <a:ext cx="1211753" cy="1233488"/>
          </a:xfrm>
          <a:prstGeom prst="rect">
            <a:avLst/>
          </a:prstGeom>
        </p:spPr>
      </p:pic>
      <p:pic>
        <p:nvPicPr>
          <p:cNvPr id="21" name="Picture 20" descr="fruit_clipart_apple.gif"/>
          <p:cNvPicPr>
            <a:picLocks noChangeAspect="1"/>
          </p:cNvPicPr>
          <p:nvPr/>
        </p:nvPicPr>
        <p:blipFill>
          <a:blip r:embed="rId5" cstate="print"/>
          <a:stretch>
            <a:fillRect/>
          </a:stretch>
        </p:blipFill>
        <p:spPr>
          <a:xfrm>
            <a:off x="5105400" y="3581400"/>
            <a:ext cx="1211753" cy="1233488"/>
          </a:xfrm>
          <a:prstGeom prst="rect">
            <a:avLst/>
          </a:prstGeom>
        </p:spPr>
      </p:pic>
      <p:pic>
        <p:nvPicPr>
          <p:cNvPr id="22" name="Picture 21" descr="fruit_clipart_apple.gif"/>
          <p:cNvPicPr>
            <a:picLocks noChangeAspect="1"/>
          </p:cNvPicPr>
          <p:nvPr/>
        </p:nvPicPr>
        <p:blipFill>
          <a:blip r:embed="rId5" cstate="print"/>
          <a:stretch>
            <a:fillRect/>
          </a:stretch>
        </p:blipFill>
        <p:spPr>
          <a:xfrm>
            <a:off x="6248400" y="3581400"/>
            <a:ext cx="1211753" cy="1233488"/>
          </a:xfrm>
          <a:prstGeom prst="rect">
            <a:avLst/>
          </a:prstGeom>
        </p:spPr>
      </p:pic>
      <p:pic>
        <p:nvPicPr>
          <p:cNvPr id="24" name="Picture 23" descr="fruit_clipart_apple.gif"/>
          <p:cNvPicPr>
            <a:picLocks noChangeAspect="1"/>
          </p:cNvPicPr>
          <p:nvPr/>
        </p:nvPicPr>
        <p:blipFill>
          <a:blip r:embed="rId5" cstate="print"/>
          <a:stretch>
            <a:fillRect/>
          </a:stretch>
        </p:blipFill>
        <p:spPr>
          <a:xfrm>
            <a:off x="3962400" y="4724400"/>
            <a:ext cx="1211753" cy="1233488"/>
          </a:xfrm>
          <a:prstGeom prst="rect">
            <a:avLst/>
          </a:prstGeom>
        </p:spPr>
      </p:pic>
      <p:pic>
        <p:nvPicPr>
          <p:cNvPr id="25" name="Picture 24" descr="fruit_clipart_apple.gif"/>
          <p:cNvPicPr>
            <a:picLocks noChangeAspect="1"/>
          </p:cNvPicPr>
          <p:nvPr/>
        </p:nvPicPr>
        <p:blipFill>
          <a:blip r:embed="rId5" cstate="print"/>
          <a:stretch>
            <a:fillRect/>
          </a:stretch>
        </p:blipFill>
        <p:spPr>
          <a:xfrm>
            <a:off x="5105400" y="4724400"/>
            <a:ext cx="1211753" cy="1233488"/>
          </a:xfrm>
          <a:prstGeom prst="rect">
            <a:avLst/>
          </a:prstGeom>
        </p:spPr>
      </p:pic>
      <p:pic>
        <p:nvPicPr>
          <p:cNvPr id="26" name="Picture 25" descr="fruit_clipart_apple.gif"/>
          <p:cNvPicPr>
            <a:picLocks noChangeAspect="1"/>
          </p:cNvPicPr>
          <p:nvPr/>
        </p:nvPicPr>
        <p:blipFill>
          <a:blip r:embed="rId5" cstate="print"/>
          <a:stretch>
            <a:fillRect/>
          </a:stretch>
        </p:blipFill>
        <p:spPr>
          <a:xfrm>
            <a:off x="6248400" y="4724400"/>
            <a:ext cx="1211753" cy="1233488"/>
          </a:xfrm>
          <a:prstGeom prst="rect">
            <a:avLst/>
          </a:prstGeom>
        </p:spPr>
      </p:pic>
      <p:grpSp>
        <p:nvGrpSpPr>
          <p:cNvPr id="3" name="Group 9"/>
          <p:cNvGrpSpPr/>
          <p:nvPr/>
        </p:nvGrpSpPr>
        <p:grpSpPr>
          <a:xfrm>
            <a:off x="2743200" y="2362200"/>
            <a:ext cx="5029200" cy="3810000"/>
            <a:chOff x="1971136" y="2438214"/>
            <a:chExt cx="3657600" cy="3733800"/>
          </a:xfrm>
        </p:grpSpPr>
        <p:sp>
          <p:nvSpPr>
            <p:cNvPr id="12" name="Rectangle 11"/>
            <p:cNvSpPr/>
            <p:nvPr/>
          </p:nvSpPr>
          <p:spPr>
            <a:xfrm>
              <a:off x="1971136" y="2438214"/>
              <a:ext cx="3657600" cy="37338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38400" y="2590800"/>
              <a:ext cx="1794294" cy="1384995"/>
            </a:xfrm>
            <a:prstGeom prst="rect">
              <a:avLst/>
            </a:prstGeom>
            <a:noFill/>
          </p:spPr>
          <p:txBody>
            <a:bodyPr wrap="square" rtlCol="0">
              <a:spAutoFit/>
            </a:bodyPr>
            <a:lstStyle/>
            <a:p>
              <a:pPr algn="ctr"/>
              <a:r>
                <a:rPr lang="en-US" sz="2800" dirty="0" smtClean="0"/>
                <a:t>Click ENTER to uncover</a:t>
              </a:r>
              <a:endParaRPr lang="en-US" sz="2800" dirty="0"/>
            </a:p>
          </p:txBody>
        </p:sp>
      </p:grpSp>
      <p:sp>
        <p:nvSpPr>
          <p:cNvPr id="27" name="TextBox 26"/>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4443.4</a:t>
            </a:r>
            <a:endParaRPr lang="en-US" sz="1600" b="1" dirty="0">
              <a:solidFill>
                <a:srgbClr val="315723"/>
              </a:solidFill>
            </a:endParaRPr>
          </a:p>
        </p:txBody>
      </p:sp>
      <p:pic>
        <p:nvPicPr>
          <p:cNvPr id="28" name="~PP1118.WAV">
            <a:hlinkClick r:id="" action="ppaction://media"/>
          </p:cNvPr>
          <p:cNvPicPr>
            <a:picLocks noRot="1" noChangeAspect="1"/>
          </p:cNvPicPr>
          <p:nvPr>
            <a:wavAudioFile r:embed="rId2" name="~PP111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19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3.3765E-6 L 0 0.14431 " pathEditMode="relative" rAng="0" ptsTypes="AA">
                                      <p:cBhvr>
                                        <p:cTn id="10" dur="2000" fill="hold"/>
                                        <p:tgtEl>
                                          <p:spTgt spid="3"/>
                                        </p:tgtEl>
                                        <p:attrNameLst>
                                          <p:attrName>ppt_x</p:attrName>
                                          <p:attrName>ppt_y</p:attrName>
                                        </p:attrNameLst>
                                      </p:cBhvr>
                                      <p:rCtr x="0" y="72"/>
                                    </p:animMotion>
                                  </p:childTnLst>
                                </p:cTn>
                              </p:par>
                            </p:childTnLst>
                          </p:cTn>
                        </p:par>
                      </p:childTnLst>
                    </p:cTn>
                  </p:par>
                  <p:par>
                    <p:cTn id="11" fill="hold">
                      <p:stCondLst>
                        <p:cond delay="indefinite"/>
                      </p:stCondLst>
                      <p:childTnLst>
                        <p:par>
                          <p:cTn id="12" fill="hold">
                            <p:stCondLst>
                              <p:cond delay="0"/>
                            </p:stCondLst>
                            <p:childTnLst>
                              <p:par>
                                <p:cTn id="13" presetID="2" presetClass="exit" presetSubtype="6" fill="hold" nodeType="click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1+ppt_w/2"/>
                                          </p:val>
                                        </p:tav>
                                      </p:tavLst>
                                    </p:anim>
                                    <p:anim calcmode="lin" valueType="num">
                                      <p:cBhvr additive="base">
                                        <p:cTn id="15" dur="500"/>
                                        <p:tgtEl>
                                          <p:spTgt spid="3"/>
                                        </p:tgtEl>
                                        <p:attrNameLst>
                                          <p:attrName>ppt_y</p:attrName>
                                        </p:attrNameLst>
                                      </p:cBhvr>
                                      <p:tavLst>
                                        <p:tav tm="0">
                                          <p:val>
                                            <p:strVal val="ppt_y"/>
                                          </p:val>
                                        </p:tav>
                                        <p:tav tm="100000">
                                          <p:val>
                                            <p:strVal val="1+ppt_h/2"/>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 4443.5</a:t>
            </a:r>
            <a:endParaRPr lang="en-US" dirty="0"/>
          </a:p>
        </p:txBody>
      </p:sp>
      <p:sp>
        <p:nvSpPr>
          <p:cNvPr id="3" name="Content Placeholder 6"/>
          <p:cNvSpPr txBox="1">
            <a:spLocks/>
          </p:cNvSpPr>
          <p:nvPr/>
        </p:nvSpPr>
        <p:spPr>
          <a:xfrm>
            <a:off x="533400" y="1524000"/>
            <a:ext cx="8229600" cy="45259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000" noProof="0" dirty="0" smtClean="0">
                <a:ln>
                  <a:solidFill>
                    <a:schemeClr val="accent3">
                      <a:lumMod val="50000"/>
                    </a:schemeClr>
                  </a:solidFill>
                </a:ln>
              </a:rPr>
              <a:t>Array word problems </a:t>
            </a:r>
            <a:r>
              <a:rPr kumimoji="0" lang="en-US" sz="4000" b="0" i="0" u="none" strike="noStrike" kern="1200" cap="none" spc="0" normalizeH="0" baseline="0" noProof="0" dirty="0" smtClean="0">
                <a:ln>
                  <a:solidFill>
                    <a:schemeClr val="accent3">
                      <a:lumMod val="50000"/>
                    </a:schemeClr>
                  </a:solidFill>
                </a:ln>
                <a:solidFill>
                  <a:schemeClr val="tx1"/>
                </a:solidFill>
                <a:effectLst/>
                <a:uLnTx/>
                <a:uFillTx/>
                <a:latin typeface="+mn-lt"/>
                <a:ea typeface="+mn-ea"/>
                <a:cs typeface="+mn-cs"/>
              </a:rPr>
              <a:t>PowerPoint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 can…</a:t>
            </a:r>
          </a:p>
          <a:p>
            <a:pPr marL="342900" indent="-342900" algn="ctr">
              <a:spcBef>
                <a:spcPct val="20000"/>
              </a:spcBef>
            </a:pPr>
            <a:r>
              <a:rPr lang="en-US" sz="3200" dirty="0" smtClean="0"/>
              <a:t>solve word problems about arrays and equal groups. I can write the matching multiplication and/or division sentence. </a:t>
            </a:r>
          </a:p>
          <a:p>
            <a:pPr marL="342900" lvl="0" indent="-342900" algn="ctr">
              <a:spcBef>
                <a:spcPct val="20000"/>
              </a:spcBef>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P3431.WAV">
            <a:hlinkClick r:id="" action="ppaction://media"/>
          </p:cNvPr>
          <p:cNvPicPr>
            <a:picLocks noRot="1" noChangeAspect="1"/>
          </p:cNvPicPr>
          <p:nvPr>
            <a:wavAudioFile r:embed="rId1" name="~PP3431.WAV"/>
          </p:nvPr>
        </p:nvPicPr>
        <p:blipFill>
          <a:blip r:embed="rId3" cstate="print"/>
          <a:stretch>
            <a:fillRect/>
          </a:stretch>
        </p:blipFill>
        <p:spPr>
          <a:xfrm>
            <a:off x="8716963" y="6430963"/>
            <a:ext cx="304800" cy="304800"/>
          </a:xfrm>
          <a:prstGeom prst="rect">
            <a:avLst/>
          </a:prstGeom>
        </p:spPr>
      </p:pic>
    </p:spTree>
  </p:cSld>
  <p:clrMapOvr>
    <a:masterClrMapping/>
  </p:clrMapOvr>
  <p:transition advTm="14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 subscript.jpg"/>
          <p:cNvPicPr>
            <a:picLocks noChangeAspect="1"/>
          </p:cNvPicPr>
          <p:nvPr/>
        </p:nvPicPr>
        <p:blipFill>
          <a:blip r:embed="rId4" cstate="print"/>
          <a:stretch>
            <a:fillRect/>
          </a:stretch>
        </p:blipFill>
        <p:spPr>
          <a:xfrm>
            <a:off x="0" y="5766816"/>
            <a:ext cx="2395728" cy="1091184"/>
          </a:xfrm>
          <a:prstGeom prst="rect">
            <a:avLst/>
          </a:prstGeom>
        </p:spPr>
      </p:pic>
      <p:pic>
        <p:nvPicPr>
          <p:cNvPr id="8195" name="Picture 3"/>
          <p:cNvPicPr>
            <a:picLocks noChangeAspect="1" noChangeArrowheads="1"/>
          </p:cNvPicPr>
          <p:nvPr/>
        </p:nvPicPr>
        <p:blipFill>
          <a:blip r:embed="rId5" cstate="print"/>
          <a:srcRect/>
          <a:stretch>
            <a:fillRect/>
          </a:stretch>
        </p:blipFill>
        <p:spPr bwMode="auto">
          <a:xfrm>
            <a:off x="0" y="-748947"/>
            <a:ext cx="9601200" cy="7606947"/>
          </a:xfrm>
          <a:prstGeom prst="rect">
            <a:avLst/>
          </a:prstGeom>
          <a:noFill/>
          <a:ln w="9525">
            <a:noFill/>
            <a:miter lim="800000"/>
            <a:headEnd/>
            <a:tailEnd/>
          </a:ln>
        </p:spPr>
      </p:pic>
      <p:sp>
        <p:nvSpPr>
          <p:cNvPr id="4" name="TextBox 3"/>
          <p:cNvSpPr txBox="1"/>
          <p:nvPr/>
        </p:nvSpPr>
        <p:spPr>
          <a:xfrm>
            <a:off x="5715000" y="6488668"/>
            <a:ext cx="3429000" cy="369332"/>
          </a:xfrm>
          <a:prstGeom prst="rect">
            <a:avLst/>
          </a:prstGeom>
          <a:solidFill>
            <a:schemeClr val="bg1">
              <a:lumMod val="75000"/>
            </a:schemeClr>
          </a:solidFill>
          <a:ln>
            <a:solidFill>
              <a:schemeClr val="accent1">
                <a:shade val="95000"/>
                <a:satMod val="105000"/>
              </a:schemeClr>
            </a:solidFill>
          </a:ln>
        </p:spPr>
        <p:txBody>
          <a:bodyPr wrap="square" rtlCol="0">
            <a:spAutoFit/>
          </a:bodyPr>
          <a:lstStyle/>
          <a:p>
            <a:r>
              <a:rPr lang="en-US" dirty="0" smtClean="0"/>
              <a:t>Click HERE to skip to first image.</a:t>
            </a:r>
            <a:endParaRPr lang="en-US" dirty="0"/>
          </a:p>
        </p:txBody>
      </p:sp>
      <p:sp>
        <p:nvSpPr>
          <p:cNvPr id="5" name="Oval 4"/>
          <p:cNvSpPr/>
          <p:nvPr/>
        </p:nvSpPr>
        <p:spPr>
          <a:xfrm>
            <a:off x="2971800" y="533400"/>
            <a:ext cx="6477000" cy="4267200"/>
          </a:xfrm>
          <a:prstGeom prst="ellipse">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7" name="~PP822.WAV">
            <a:hlinkClick r:id="" action="ppaction://media"/>
          </p:cNvPr>
          <p:cNvPicPr>
            <a:picLocks noRot="1" noChangeAspect="1"/>
          </p:cNvPicPr>
          <p:nvPr>
            <a:wavAudioFile r:embed="rId1" name="~PP822.WAV"/>
          </p:nvPr>
        </p:nvPicPr>
        <p:blipFill>
          <a:blip r:embed="rId6" cstate="print"/>
          <a:stretch>
            <a:fillRect/>
          </a:stretch>
        </p:blipFill>
        <p:spPr>
          <a:xfrm>
            <a:off x="8716963" y="6430963"/>
            <a:ext cx="304800" cy="304800"/>
          </a:xfrm>
          <a:prstGeom prst="rect">
            <a:avLst/>
          </a:prstGeom>
        </p:spPr>
      </p:pic>
    </p:spTree>
  </p:cSld>
  <p:clrMapOvr>
    <a:masterClrMapping/>
  </p:clrMapOvr>
  <p:transition advTm="91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 subscript.jpg"/>
          <p:cNvPicPr>
            <a:picLocks noChangeAspect="1"/>
          </p:cNvPicPr>
          <p:nvPr/>
        </p:nvPicPr>
        <p:blipFill>
          <a:blip r:embed="rId5" cstate="print"/>
          <a:stretch>
            <a:fillRect/>
          </a:stretch>
        </p:blipFill>
        <p:spPr>
          <a:xfrm>
            <a:off x="0" y="5766816"/>
            <a:ext cx="2395728" cy="1091184"/>
          </a:xfrm>
          <a:prstGeom prst="rect">
            <a:avLst/>
          </a:prstGeom>
        </p:spPr>
      </p:pic>
      <p:pic>
        <p:nvPicPr>
          <p:cNvPr id="8195" name="Picture 3"/>
          <p:cNvPicPr>
            <a:picLocks noChangeAspect="1" noChangeArrowheads="1"/>
          </p:cNvPicPr>
          <p:nvPr/>
        </p:nvPicPr>
        <p:blipFill>
          <a:blip r:embed="rId6" cstate="print"/>
          <a:srcRect/>
          <a:stretch>
            <a:fillRect/>
          </a:stretch>
        </p:blipFill>
        <p:spPr bwMode="auto">
          <a:xfrm>
            <a:off x="-5638800" y="-762000"/>
            <a:ext cx="15240000" cy="12074519"/>
          </a:xfrm>
          <a:prstGeom prst="rect">
            <a:avLst/>
          </a:prstGeom>
          <a:noFill/>
          <a:ln w="9525">
            <a:noFill/>
            <a:miter lim="800000"/>
            <a:headEnd/>
            <a:tailEnd/>
          </a:ln>
        </p:spPr>
      </p:pic>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sp>
        <p:nvSpPr>
          <p:cNvPr id="7" name="TextBox 6"/>
          <p:cNvSpPr txBox="1"/>
          <p:nvPr/>
        </p:nvSpPr>
        <p:spPr>
          <a:xfrm>
            <a:off x="1676400" y="533400"/>
            <a:ext cx="2895600" cy="1323439"/>
          </a:xfrm>
          <a:prstGeom prst="rect">
            <a:avLst/>
          </a:prstGeom>
          <a:noFill/>
        </p:spPr>
        <p:txBody>
          <a:bodyPr wrap="square" rtlCol="0">
            <a:spAutoFit/>
          </a:bodyPr>
          <a:lstStyle/>
          <a:p>
            <a:r>
              <a:rPr lang="en-US" sz="4000" dirty="0" err="1" smtClean="0"/>
              <a:t>Partitive</a:t>
            </a:r>
            <a:r>
              <a:rPr lang="en-US" sz="4000" dirty="0" smtClean="0"/>
              <a:t> Division</a:t>
            </a:r>
            <a:endParaRPr lang="en-US" sz="4000" dirty="0"/>
          </a:p>
        </p:txBody>
      </p:sp>
      <p:sp>
        <p:nvSpPr>
          <p:cNvPr id="9" name="TextBox 8"/>
          <p:cNvSpPr txBox="1"/>
          <p:nvPr/>
        </p:nvSpPr>
        <p:spPr>
          <a:xfrm>
            <a:off x="5105400" y="533400"/>
            <a:ext cx="2286000" cy="1323439"/>
          </a:xfrm>
          <a:prstGeom prst="rect">
            <a:avLst/>
          </a:prstGeom>
          <a:noFill/>
        </p:spPr>
        <p:txBody>
          <a:bodyPr wrap="square" rtlCol="0">
            <a:spAutoFit/>
          </a:bodyPr>
          <a:lstStyle/>
          <a:p>
            <a:r>
              <a:rPr lang="en-US" sz="4000" dirty="0" err="1" smtClean="0"/>
              <a:t>Quotative</a:t>
            </a:r>
            <a:r>
              <a:rPr lang="en-US" sz="4000" dirty="0" smtClean="0"/>
              <a:t> Division</a:t>
            </a:r>
            <a:endParaRPr lang="en-US" sz="4000" dirty="0"/>
          </a:p>
        </p:txBody>
      </p:sp>
      <p:pic>
        <p:nvPicPr>
          <p:cNvPr id="10" name="~PP1336.WAV">
            <a:hlinkClick r:id="" action="ppaction://media"/>
          </p:cNvPr>
          <p:cNvPicPr>
            <a:picLocks noRot="1" noChangeAspect="1"/>
          </p:cNvPicPr>
          <p:nvPr>
            <a:wavAudioFile r:embed="rId2" name="~PP1336.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7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Scale>
                                      <p:cBhvr>
                                        <p:cTn id="1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7"/>
                                        </p:tgtEl>
                                        <p:attrNameLst>
                                          <p:attrName>ppt_x</p:attrName>
                                          <p:attrName>ppt_y</p:attrName>
                                        </p:attrNameLst>
                                      </p:cBhvr>
                                    </p:animMotion>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Scale>
                                      <p:cBhvr>
                                        <p:cTn id="1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
                                        </p:tgtEl>
                                        <p:attrNameLst>
                                          <p:attrName>ppt_x</p:attrName>
                                          <p:attrName>ppt_y</p:attrName>
                                        </p:attrNameLst>
                                      </p:cBhvr>
                                    </p:animMotion>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935162"/>
          </a:xfrm>
        </p:spPr>
        <p:txBody>
          <a:bodyPr>
            <a:noAutofit/>
          </a:bodyPr>
          <a:lstStyle/>
          <a:p>
            <a:r>
              <a:rPr lang="en-US" sz="4800" dirty="0" smtClean="0"/>
              <a:t>If 15 chairs are arranged into 5 rows, how many are in each row?</a:t>
            </a:r>
            <a:endParaRPr lang="en-US" sz="4800" dirty="0"/>
          </a:p>
        </p:txBody>
      </p:sp>
      <p:sp>
        <p:nvSpPr>
          <p:cNvPr id="24" name="TextBox 23"/>
          <p:cNvSpPr txBox="1"/>
          <p:nvPr/>
        </p:nvSpPr>
        <p:spPr>
          <a:xfrm>
            <a:off x="5715000" y="3048000"/>
            <a:ext cx="1600200" cy="646331"/>
          </a:xfrm>
          <a:prstGeom prst="rect">
            <a:avLst/>
          </a:prstGeom>
          <a:noFill/>
        </p:spPr>
        <p:txBody>
          <a:bodyPr wrap="square" rtlCol="0">
            <a:spAutoFit/>
          </a:bodyPr>
          <a:lstStyle/>
          <a:p>
            <a:r>
              <a:rPr lang="en-US" dirty="0" smtClean="0"/>
              <a:t>Click “ENTER” to uncover</a:t>
            </a:r>
            <a:endParaRPr lang="en-US" dirty="0"/>
          </a:p>
        </p:txBody>
      </p:sp>
      <p:pic>
        <p:nvPicPr>
          <p:cNvPr id="2051" name="Picture 3"/>
          <p:cNvPicPr>
            <a:picLocks noChangeAspect="1" noChangeArrowheads="1"/>
          </p:cNvPicPr>
          <p:nvPr/>
        </p:nvPicPr>
        <p:blipFill>
          <a:blip r:embed="rId5" cstate="print"/>
          <a:srcRect/>
          <a:stretch>
            <a:fillRect/>
          </a:stretch>
        </p:blipFill>
        <p:spPr bwMode="auto">
          <a:xfrm>
            <a:off x="1981200" y="2133599"/>
            <a:ext cx="2514600" cy="3931557"/>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1905000" y="2057400"/>
            <a:ext cx="3810000" cy="4038600"/>
          </a:xfrm>
          <a:prstGeom prst="rect">
            <a:avLst/>
          </a:prstGeom>
          <a:noFill/>
          <a:ln w="9525">
            <a:noFill/>
            <a:miter lim="800000"/>
            <a:headEnd/>
            <a:tailEnd/>
          </a:ln>
        </p:spPr>
      </p:pic>
      <p:grpSp>
        <p:nvGrpSpPr>
          <p:cNvPr id="3" name="Group 16"/>
          <p:cNvGrpSpPr/>
          <p:nvPr/>
        </p:nvGrpSpPr>
        <p:grpSpPr>
          <a:xfrm>
            <a:off x="1981200" y="2057400"/>
            <a:ext cx="5257800" cy="4191000"/>
            <a:chOff x="685800" y="2590800"/>
            <a:chExt cx="8077200" cy="3657600"/>
          </a:xfrm>
        </p:grpSpPr>
        <p:sp>
          <p:nvSpPr>
            <p:cNvPr id="12" name="Rectangle 11"/>
            <p:cNvSpPr/>
            <p:nvPr/>
          </p:nvSpPr>
          <p:spPr>
            <a:xfrm>
              <a:off x="685800" y="2590800"/>
              <a:ext cx="8077200" cy="36576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895600" y="2743199"/>
              <a:ext cx="3962399" cy="1356730"/>
            </a:xfrm>
            <a:prstGeom prst="rect">
              <a:avLst/>
            </a:prstGeom>
            <a:noFill/>
          </p:spPr>
          <p:txBody>
            <a:bodyPr wrap="square" rtlCol="0">
              <a:spAutoFit/>
            </a:bodyPr>
            <a:lstStyle/>
            <a:p>
              <a:pPr algn="ctr"/>
              <a:r>
                <a:rPr lang="en-US" sz="2800" dirty="0" smtClean="0"/>
                <a:t>Click “ENTER” to uncover</a:t>
              </a:r>
              <a:endParaRPr lang="en-US" sz="2800" dirty="0"/>
            </a:p>
          </p:txBody>
        </p:sp>
      </p:grpSp>
      <p:sp>
        <p:nvSpPr>
          <p:cNvPr id="9" name="TextBox 8"/>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11" name="~PP1040.WAV">
            <a:hlinkClick r:id="" action="ppaction://media"/>
          </p:cNvPr>
          <p:cNvPicPr>
            <a:picLocks noRot="1" noChangeAspect="1"/>
          </p:cNvPicPr>
          <p:nvPr>
            <a:wavAudioFile r:embed="rId2" name="~PP1040.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52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6" fill="hold"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1+ppt_w/2"/>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grpId="0" nodeType="clickEffect">
                                  <p:stCondLst>
                                    <p:cond delay="0"/>
                                  </p:stCondLst>
                                  <p:childTnLst>
                                    <p:anim calcmode="lin" valueType="num">
                                      <p:cBhvr additive="base">
                                        <p:cTn id="16" dur="500"/>
                                        <p:tgtEl>
                                          <p:spTgt spid="24"/>
                                        </p:tgtEl>
                                        <p:attrNameLst>
                                          <p:attrName>ppt_x</p:attrName>
                                        </p:attrNameLst>
                                      </p:cBhvr>
                                      <p:tavLst>
                                        <p:tav tm="0">
                                          <p:val>
                                            <p:strVal val="ppt_x"/>
                                          </p:val>
                                        </p:tav>
                                        <p:tav tm="100000">
                                          <p:val>
                                            <p:strVal val="1+ppt_w/2"/>
                                          </p:val>
                                        </p:tav>
                                      </p:tavLst>
                                    </p:anim>
                                    <p:anim calcmode="lin" valueType="num">
                                      <p:cBhvr additive="base">
                                        <p:cTn id="17" dur="500"/>
                                        <p:tgtEl>
                                          <p:spTgt spid="24"/>
                                        </p:tgtEl>
                                        <p:attrNameLst>
                                          <p:attrName>ppt_y</p:attrName>
                                        </p:attrNameLst>
                                      </p:cBhvr>
                                      <p:tavLst>
                                        <p:tav tm="0">
                                          <p:val>
                                            <p:strVal val="ppt_y"/>
                                          </p:val>
                                        </p:tav>
                                        <p:tav tm="100000">
                                          <p:val>
                                            <p:strVal val="ppt_y"/>
                                          </p:val>
                                        </p:tav>
                                      </p:tavLst>
                                    </p:anim>
                                    <p:set>
                                      <p:cBhvr>
                                        <p:cTn id="18" dur="1" fill="hold">
                                          <p:stCondLst>
                                            <p:cond delay="499"/>
                                          </p:stCondLst>
                                        </p:cTn>
                                        <p:tgtEl>
                                          <p:spTgt spid="24"/>
                                        </p:tgtEl>
                                        <p:attrNameLst>
                                          <p:attrName>style.visibility</p:attrName>
                                        </p:attrNameLst>
                                      </p:cBhvr>
                                      <p:to>
                                        <p:strVal val="hidden"/>
                                      </p:to>
                                    </p:set>
                                  </p:childTnLst>
                                </p:cTn>
                              </p:par>
                              <p:par>
                                <p:cTn id="19" presetID="2" presetClass="exit" presetSubtype="2" fill="hold" nodeType="withEffect">
                                  <p:stCondLst>
                                    <p:cond delay="0"/>
                                  </p:stCondLst>
                                  <p:childTnLst>
                                    <p:anim calcmode="lin" valueType="num">
                                      <p:cBhvr additive="base">
                                        <p:cTn id="20" dur="500"/>
                                        <p:tgtEl>
                                          <p:spTgt spid="2052"/>
                                        </p:tgtEl>
                                        <p:attrNameLst>
                                          <p:attrName>ppt_x</p:attrName>
                                        </p:attrNameLst>
                                      </p:cBhvr>
                                      <p:tavLst>
                                        <p:tav tm="0">
                                          <p:val>
                                            <p:strVal val="ppt_x"/>
                                          </p:val>
                                        </p:tav>
                                        <p:tav tm="100000">
                                          <p:val>
                                            <p:strVal val="1+ppt_w/2"/>
                                          </p:val>
                                        </p:tav>
                                      </p:tavLst>
                                    </p:anim>
                                    <p:anim calcmode="lin" valueType="num">
                                      <p:cBhvr additive="base">
                                        <p:cTn id="21" dur="500"/>
                                        <p:tgtEl>
                                          <p:spTgt spid="2052"/>
                                        </p:tgtEl>
                                        <p:attrNameLst>
                                          <p:attrName>ppt_y</p:attrName>
                                        </p:attrNameLst>
                                      </p:cBhvr>
                                      <p:tavLst>
                                        <p:tav tm="0">
                                          <p:val>
                                            <p:strVal val="ppt_y"/>
                                          </p:val>
                                        </p:tav>
                                        <p:tav tm="100000">
                                          <p:val>
                                            <p:strVal val="ppt_y"/>
                                          </p:val>
                                        </p:tav>
                                      </p:tavLst>
                                    </p:anim>
                                    <p:set>
                                      <p:cBhvr>
                                        <p:cTn id="22"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5" cstate="print"/>
          <a:srcRect/>
          <a:stretch>
            <a:fillRect/>
          </a:stretch>
        </p:blipFill>
        <p:spPr bwMode="auto">
          <a:xfrm>
            <a:off x="3962400" y="2362200"/>
            <a:ext cx="997526" cy="914399"/>
          </a:xfrm>
          <a:prstGeom prst="rect">
            <a:avLst/>
          </a:prstGeom>
          <a:noFill/>
          <a:ln w="9525">
            <a:noFill/>
            <a:miter lim="800000"/>
            <a:headEnd/>
            <a:tailEnd/>
          </a:ln>
        </p:spPr>
      </p:pic>
      <p:pic>
        <p:nvPicPr>
          <p:cNvPr id="28" name="Picture 2"/>
          <p:cNvPicPr>
            <a:picLocks noChangeAspect="1" noChangeArrowheads="1"/>
          </p:cNvPicPr>
          <p:nvPr/>
        </p:nvPicPr>
        <p:blipFill>
          <a:blip r:embed="rId5" cstate="print"/>
          <a:srcRect/>
          <a:stretch>
            <a:fillRect/>
          </a:stretch>
        </p:blipFill>
        <p:spPr bwMode="auto">
          <a:xfrm>
            <a:off x="3962399" y="3276599"/>
            <a:ext cx="997526" cy="914399"/>
          </a:xfrm>
          <a:prstGeom prst="rect">
            <a:avLst/>
          </a:prstGeom>
          <a:noFill/>
          <a:ln w="9525">
            <a:noFill/>
            <a:miter lim="800000"/>
            <a:headEnd/>
            <a:tailEnd/>
          </a:ln>
        </p:spPr>
      </p:pic>
      <p:pic>
        <p:nvPicPr>
          <p:cNvPr id="29" name="Picture 2"/>
          <p:cNvPicPr>
            <a:picLocks noChangeAspect="1" noChangeArrowheads="1"/>
          </p:cNvPicPr>
          <p:nvPr/>
        </p:nvPicPr>
        <p:blipFill>
          <a:blip r:embed="rId5" cstate="print"/>
          <a:srcRect/>
          <a:stretch>
            <a:fillRect/>
          </a:stretch>
        </p:blipFill>
        <p:spPr bwMode="auto">
          <a:xfrm>
            <a:off x="3962399" y="4114799"/>
            <a:ext cx="997526" cy="914399"/>
          </a:xfrm>
          <a:prstGeom prst="rect">
            <a:avLst/>
          </a:prstGeom>
          <a:noFill/>
          <a:ln w="9525">
            <a:noFill/>
            <a:miter lim="800000"/>
            <a:headEnd/>
            <a:tailEnd/>
          </a:ln>
        </p:spPr>
      </p:pic>
      <p:pic>
        <p:nvPicPr>
          <p:cNvPr id="30" name="Picture 2"/>
          <p:cNvPicPr>
            <a:picLocks noChangeAspect="1" noChangeArrowheads="1"/>
          </p:cNvPicPr>
          <p:nvPr/>
        </p:nvPicPr>
        <p:blipFill>
          <a:blip r:embed="rId5" cstate="print"/>
          <a:srcRect/>
          <a:stretch>
            <a:fillRect/>
          </a:stretch>
        </p:blipFill>
        <p:spPr bwMode="auto">
          <a:xfrm>
            <a:off x="3962399" y="4952999"/>
            <a:ext cx="997526" cy="914399"/>
          </a:xfrm>
          <a:prstGeom prst="rect">
            <a:avLst/>
          </a:prstGeom>
          <a:noFill/>
          <a:ln w="9525">
            <a:noFill/>
            <a:miter lim="800000"/>
            <a:headEnd/>
            <a:tailEnd/>
          </a:ln>
        </p:spPr>
      </p:pic>
      <p:pic>
        <p:nvPicPr>
          <p:cNvPr id="31" name="Picture 2"/>
          <p:cNvPicPr>
            <a:picLocks noChangeAspect="1" noChangeArrowheads="1"/>
          </p:cNvPicPr>
          <p:nvPr/>
        </p:nvPicPr>
        <p:blipFill>
          <a:blip r:embed="rId5" cstate="print"/>
          <a:srcRect/>
          <a:stretch>
            <a:fillRect/>
          </a:stretch>
        </p:blipFill>
        <p:spPr bwMode="auto">
          <a:xfrm>
            <a:off x="4953001" y="2362201"/>
            <a:ext cx="997526" cy="914399"/>
          </a:xfrm>
          <a:prstGeom prst="rect">
            <a:avLst/>
          </a:prstGeom>
          <a:noFill/>
          <a:ln w="9525">
            <a:noFill/>
            <a:miter lim="800000"/>
            <a:headEnd/>
            <a:tailEnd/>
          </a:ln>
        </p:spPr>
      </p:pic>
      <p:pic>
        <p:nvPicPr>
          <p:cNvPr id="32" name="Picture 2"/>
          <p:cNvPicPr>
            <a:picLocks noChangeAspect="1" noChangeArrowheads="1"/>
          </p:cNvPicPr>
          <p:nvPr/>
        </p:nvPicPr>
        <p:blipFill>
          <a:blip r:embed="rId5" cstate="print"/>
          <a:srcRect/>
          <a:stretch>
            <a:fillRect/>
          </a:stretch>
        </p:blipFill>
        <p:spPr bwMode="auto">
          <a:xfrm>
            <a:off x="4953000" y="3276600"/>
            <a:ext cx="997526" cy="914399"/>
          </a:xfrm>
          <a:prstGeom prst="rect">
            <a:avLst/>
          </a:prstGeom>
          <a:noFill/>
          <a:ln w="9525">
            <a:noFill/>
            <a:miter lim="800000"/>
            <a:headEnd/>
            <a:tailEnd/>
          </a:ln>
        </p:spPr>
      </p:pic>
      <p:pic>
        <p:nvPicPr>
          <p:cNvPr id="33" name="Picture 2"/>
          <p:cNvPicPr>
            <a:picLocks noChangeAspect="1" noChangeArrowheads="1"/>
          </p:cNvPicPr>
          <p:nvPr/>
        </p:nvPicPr>
        <p:blipFill>
          <a:blip r:embed="rId5" cstate="print"/>
          <a:srcRect/>
          <a:stretch>
            <a:fillRect/>
          </a:stretch>
        </p:blipFill>
        <p:spPr bwMode="auto">
          <a:xfrm>
            <a:off x="4953000" y="4114800"/>
            <a:ext cx="997526" cy="914399"/>
          </a:xfrm>
          <a:prstGeom prst="rect">
            <a:avLst/>
          </a:prstGeom>
          <a:noFill/>
          <a:ln w="9525">
            <a:noFill/>
            <a:miter lim="800000"/>
            <a:headEnd/>
            <a:tailEnd/>
          </a:ln>
        </p:spPr>
      </p:pic>
      <p:pic>
        <p:nvPicPr>
          <p:cNvPr id="34" name="Picture 2"/>
          <p:cNvPicPr>
            <a:picLocks noChangeAspect="1" noChangeArrowheads="1"/>
          </p:cNvPicPr>
          <p:nvPr/>
        </p:nvPicPr>
        <p:blipFill>
          <a:blip r:embed="rId5" cstate="print"/>
          <a:srcRect/>
          <a:stretch>
            <a:fillRect/>
          </a:stretch>
        </p:blipFill>
        <p:spPr bwMode="auto">
          <a:xfrm>
            <a:off x="4953000" y="4953000"/>
            <a:ext cx="997526" cy="914399"/>
          </a:xfrm>
          <a:prstGeom prst="rect">
            <a:avLst/>
          </a:prstGeom>
          <a:noFill/>
          <a:ln w="9525">
            <a:noFill/>
            <a:miter lim="800000"/>
            <a:headEnd/>
            <a:tailEnd/>
          </a:ln>
        </p:spPr>
      </p:pic>
      <p:sp>
        <p:nvSpPr>
          <p:cNvPr id="2" name="Title 1"/>
          <p:cNvSpPr>
            <a:spLocks noGrp="1"/>
          </p:cNvSpPr>
          <p:nvPr>
            <p:ph type="title"/>
          </p:nvPr>
        </p:nvSpPr>
        <p:spPr>
          <a:xfrm>
            <a:off x="0" y="381000"/>
            <a:ext cx="9144000" cy="1828800"/>
          </a:xfrm>
        </p:spPr>
        <p:txBody>
          <a:bodyPr>
            <a:noAutofit/>
          </a:bodyPr>
          <a:lstStyle/>
          <a:p>
            <a:r>
              <a:rPr lang="en-US" dirty="0" smtClean="0"/>
              <a:t>Mrs. Richards gave 4 candies to each child. If she gave 20 candies, how many children received candies?</a:t>
            </a:r>
            <a:endParaRPr lang="en-US" dirty="0"/>
          </a:p>
        </p:txBody>
      </p:sp>
      <p:pic>
        <p:nvPicPr>
          <p:cNvPr id="17" name="Picture 2"/>
          <p:cNvPicPr>
            <a:picLocks noChangeAspect="1" noChangeArrowheads="1"/>
          </p:cNvPicPr>
          <p:nvPr/>
        </p:nvPicPr>
        <p:blipFill>
          <a:blip r:embed="rId5" cstate="print"/>
          <a:srcRect/>
          <a:stretch>
            <a:fillRect/>
          </a:stretch>
        </p:blipFill>
        <p:spPr bwMode="auto">
          <a:xfrm>
            <a:off x="2057401" y="2362201"/>
            <a:ext cx="997526" cy="914399"/>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2057400" y="3276600"/>
            <a:ext cx="997526" cy="914399"/>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srcRect/>
          <a:stretch>
            <a:fillRect/>
          </a:stretch>
        </p:blipFill>
        <p:spPr bwMode="auto">
          <a:xfrm>
            <a:off x="2057400" y="4114800"/>
            <a:ext cx="997526" cy="914399"/>
          </a:xfrm>
          <a:prstGeom prst="rect">
            <a:avLst/>
          </a:prstGeom>
          <a:noFill/>
          <a:ln w="9525">
            <a:noFill/>
            <a:miter lim="800000"/>
            <a:headEnd/>
            <a:tailEnd/>
          </a:ln>
        </p:spPr>
      </p:pic>
      <p:pic>
        <p:nvPicPr>
          <p:cNvPr id="20" name="Picture 2"/>
          <p:cNvPicPr>
            <a:picLocks noChangeAspect="1" noChangeArrowheads="1"/>
          </p:cNvPicPr>
          <p:nvPr/>
        </p:nvPicPr>
        <p:blipFill>
          <a:blip r:embed="rId5" cstate="print"/>
          <a:srcRect/>
          <a:stretch>
            <a:fillRect/>
          </a:stretch>
        </p:blipFill>
        <p:spPr bwMode="auto">
          <a:xfrm>
            <a:off x="2971801" y="2362201"/>
            <a:ext cx="997526" cy="914399"/>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srcRect/>
          <a:stretch>
            <a:fillRect/>
          </a:stretch>
        </p:blipFill>
        <p:spPr bwMode="auto">
          <a:xfrm>
            <a:off x="2971800" y="3276600"/>
            <a:ext cx="997526" cy="914399"/>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a:stretch>
            <a:fillRect/>
          </a:stretch>
        </p:blipFill>
        <p:spPr bwMode="auto">
          <a:xfrm>
            <a:off x="2971800" y="4114800"/>
            <a:ext cx="997526" cy="914399"/>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a:stretch>
            <a:fillRect/>
          </a:stretch>
        </p:blipFill>
        <p:spPr bwMode="auto">
          <a:xfrm>
            <a:off x="2057400" y="4953000"/>
            <a:ext cx="997526" cy="914399"/>
          </a:xfrm>
          <a:prstGeom prst="rect">
            <a:avLst/>
          </a:prstGeom>
          <a:noFill/>
          <a:ln w="9525">
            <a:noFill/>
            <a:miter lim="800000"/>
            <a:headEnd/>
            <a:tailEnd/>
          </a:ln>
        </p:spPr>
      </p:pic>
      <p:pic>
        <p:nvPicPr>
          <p:cNvPr id="26" name="Picture 2"/>
          <p:cNvPicPr>
            <a:picLocks noChangeAspect="1" noChangeArrowheads="1"/>
          </p:cNvPicPr>
          <p:nvPr/>
        </p:nvPicPr>
        <p:blipFill>
          <a:blip r:embed="rId5" cstate="print"/>
          <a:srcRect/>
          <a:stretch>
            <a:fillRect/>
          </a:stretch>
        </p:blipFill>
        <p:spPr bwMode="auto">
          <a:xfrm>
            <a:off x="2971800" y="4953000"/>
            <a:ext cx="997526" cy="914399"/>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srcRect/>
          <a:stretch>
            <a:fillRect/>
          </a:stretch>
        </p:blipFill>
        <p:spPr bwMode="auto">
          <a:xfrm>
            <a:off x="3962399" y="5867399"/>
            <a:ext cx="997526" cy="914399"/>
          </a:xfrm>
          <a:prstGeom prst="rect">
            <a:avLst/>
          </a:prstGeom>
          <a:noFill/>
          <a:ln w="9525">
            <a:noFill/>
            <a:miter lim="800000"/>
            <a:headEnd/>
            <a:tailEnd/>
          </a:ln>
        </p:spPr>
      </p:pic>
      <p:pic>
        <p:nvPicPr>
          <p:cNvPr id="36" name="Picture 2"/>
          <p:cNvPicPr>
            <a:picLocks noChangeAspect="1" noChangeArrowheads="1"/>
          </p:cNvPicPr>
          <p:nvPr/>
        </p:nvPicPr>
        <p:blipFill>
          <a:blip r:embed="rId5" cstate="print"/>
          <a:srcRect/>
          <a:stretch>
            <a:fillRect/>
          </a:stretch>
        </p:blipFill>
        <p:spPr bwMode="auto">
          <a:xfrm>
            <a:off x="4953000" y="5867400"/>
            <a:ext cx="997526" cy="914399"/>
          </a:xfrm>
          <a:prstGeom prst="rect">
            <a:avLst/>
          </a:prstGeom>
          <a:noFill/>
          <a:ln w="9525">
            <a:noFill/>
            <a:miter lim="800000"/>
            <a:headEnd/>
            <a:tailEnd/>
          </a:ln>
        </p:spPr>
      </p:pic>
      <p:pic>
        <p:nvPicPr>
          <p:cNvPr id="37" name="Picture 2"/>
          <p:cNvPicPr>
            <a:picLocks noChangeAspect="1" noChangeArrowheads="1"/>
          </p:cNvPicPr>
          <p:nvPr/>
        </p:nvPicPr>
        <p:blipFill>
          <a:blip r:embed="rId5" cstate="print"/>
          <a:srcRect/>
          <a:stretch>
            <a:fillRect/>
          </a:stretch>
        </p:blipFill>
        <p:spPr bwMode="auto">
          <a:xfrm>
            <a:off x="2057400" y="5867400"/>
            <a:ext cx="997526" cy="914399"/>
          </a:xfrm>
          <a:prstGeom prst="rect">
            <a:avLst/>
          </a:prstGeom>
          <a:noFill/>
          <a:ln w="9525">
            <a:noFill/>
            <a:miter lim="800000"/>
            <a:headEnd/>
            <a:tailEnd/>
          </a:ln>
        </p:spPr>
      </p:pic>
      <p:pic>
        <p:nvPicPr>
          <p:cNvPr id="38" name="Picture 2"/>
          <p:cNvPicPr>
            <a:picLocks noChangeAspect="1" noChangeArrowheads="1"/>
          </p:cNvPicPr>
          <p:nvPr/>
        </p:nvPicPr>
        <p:blipFill>
          <a:blip r:embed="rId5" cstate="print"/>
          <a:srcRect/>
          <a:stretch>
            <a:fillRect/>
          </a:stretch>
        </p:blipFill>
        <p:spPr bwMode="auto">
          <a:xfrm>
            <a:off x="2971800" y="5867400"/>
            <a:ext cx="997526" cy="914399"/>
          </a:xfrm>
          <a:prstGeom prst="rect">
            <a:avLst/>
          </a:prstGeom>
          <a:noFill/>
          <a:ln w="9525">
            <a:noFill/>
            <a:miter lim="800000"/>
            <a:headEnd/>
            <a:tailEnd/>
          </a:ln>
        </p:spPr>
      </p:pic>
      <p:grpSp>
        <p:nvGrpSpPr>
          <p:cNvPr id="3" name="Group 41"/>
          <p:cNvGrpSpPr/>
          <p:nvPr/>
        </p:nvGrpSpPr>
        <p:grpSpPr>
          <a:xfrm>
            <a:off x="1219200" y="3200400"/>
            <a:ext cx="7620000" cy="3657600"/>
            <a:chOff x="1219200" y="3200400"/>
            <a:chExt cx="7620000" cy="3657600"/>
          </a:xfrm>
        </p:grpSpPr>
        <p:sp>
          <p:nvSpPr>
            <p:cNvPr id="24" name="TextBox 23"/>
            <p:cNvSpPr txBox="1"/>
            <p:nvPr/>
          </p:nvSpPr>
          <p:spPr>
            <a:xfrm>
              <a:off x="7239000" y="3352800"/>
              <a:ext cx="1600200" cy="646331"/>
            </a:xfrm>
            <a:prstGeom prst="rect">
              <a:avLst/>
            </a:prstGeom>
            <a:noFill/>
          </p:spPr>
          <p:txBody>
            <a:bodyPr wrap="square" rtlCol="0">
              <a:spAutoFit/>
            </a:bodyPr>
            <a:lstStyle/>
            <a:p>
              <a:r>
                <a:rPr lang="en-US" dirty="0" smtClean="0"/>
                <a:t>Click “ENTER” to uncover</a:t>
              </a:r>
              <a:endParaRPr lang="en-US" dirty="0"/>
            </a:p>
          </p:txBody>
        </p:sp>
        <p:grpSp>
          <p:nvGrpSpPr>
            <p:cNvPr id="4" name="Group 40"/>
            <p:cNvGrpSpPr/>
            <p:nvPr/>
          </p:nvGrpSpPr>
          <p:grpSpPr>
            <a:xfrm>
              <a:off x="1219200" y="3200400"/>
              <a:ext cx="5943600" cy="3657600"/>
              <a:chOff x="1219200" y="3200400"/>
              <a:chExt cx="5943600" cy="3657600"/>
            </a:xfrm>
          </p:grpSpPr>
          <p:sp>
            <p:nvSpPr>
              <p:cNvPr id="39" name="Rectangle 38"/>
              <p:cNvSpPr/>
              <p:nvPr/>
            </p:nvSpPr>
            <p:spPr>
              <a:xfrm>
                <a:off x="1219200" y="3200400"/>
                <a:ext cx="59436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057400" y="3962400"/>
                <a:ext cx="3886200" cy="523220"/>
              </a:xfrm>
              <a:prstGeom prst="rect">
                <a:avLst/>
              </a:prstGeom>
              <a:noFill/>
            </p:spPr>
            <p:txBody>
              <a:bodyPr wrap="square" rtlCol="0">
                <a:spAutoFit/>
              </a:bodyPr>
              <a:lstStyle/>
              <a:p>
                <a:r>
                  <a:rPr lang="en-US" sz="2800" dirty="0" smtClean="0"/>
                  <a:t>How many groups of 4?</a:t>
                </a:r>
                <a:endParaRPr lang="en-US" sz="2800" dirty="0"/>
              </a:p>
            </p:txBody>
          </p:sp>
        </p:grpSp>
      </p:grpSp>
      <p:grpSp>
        <p:nvGrpSpPr>
          <p:cNvPr id="5" name="Group 16"/>
          <p:cNvGrpSpPr/>
          <p:nvPr/>
        </p:nvGrpSpPr>
        <p:grpSpPr>
          <a:xfrm>
            <a:off x="914400" y="2209800"/>
            <a:ext cx="7924800" cy="4648200"/>
            <a:chOff x="3581400" y="3810000"/>
            <a:chExt cx="7772400" cy="4419600"/>
          </a:xfrm>
        </p:grpSpPr>
        <p:sp>
          <p:nvSpPr>
            <p:cNvPr id="14" name="Rectangle 13"/>
            <p:cNvSpPr/>
            <p:nvPr/>
          </p:nvSpPr>
          <p:spPr>
            <a:xfrm>
              <a:off x="3581400" y="3810000"/>
              <a:ext cx="7772400" cy="4419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419600" y="5105400"/>
              <a:ext cx="4572000" cy="461665"/>
            </a:xfrm>
            <a:prstGeom prst="rect">
              <a:avLst/>
            </a:prstGeom>
            <a:noFill/>
          </p:spPr>
          <p:txBody>
            <a:bodyPr wrap="square" rtlCol="0">
              <a:spAutoFit/>
            </a:bodyPr>
            <a:lstStyle/>
            <a:p>
              <a:r>
                <a:rPr lang="en-US" sz="2400" dirty="0" smtClean="0"/>
                <a:t>Click ENTER to uncover</a:t>
              </a:r>
              <a:endParaRPr lang="en-US" sz="2400" dirty="0"/>
            </a:p>
          </p:txBody>
        </p:sp>
      </p:grpSp>
      <p:sp>
        <p:nvSpPr>
          <p:cNvPr id="41" name="TextBox 40"/>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42" name="~PP1035.WAV">
            <a:hlinkClick r:id="" action="ppaction://media"/>
          </p:cNvPr>
          <p:cNvPicPr>
            <a:picLocks noRot="1" noChangeAspect="1"/>
          </p:cNvPicPr>
          <p:nvPr>
            <a:wavAudioFile r:embed="rId2" name="~PP103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2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6" fill="hold"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1+ppt_w/2"/>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4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dirty="0" smtClean="0"/>
              <a:t>Standards</a:t>
            </a:r>
            <a:endParaRPr lang="en-US" dirty="0"/>
          </a:p>
        </p:txBody>
      </p:sp>
      <p:sp>
        <p:nvSpPr>
          <p:cNvPr id="3" name="Content Placeholder 2"/>
          <p:cNvSpPr>
            <a:spLocks noGrp="1"/>
          </p:cNvSpPr>
          <p:nvPr>
            <p:ph idx="1"/>
          </p:nvPr>
        </p:nvSpPr>
        <p:spPr>
          <a:xfrm>
            <a:off x="609600" y="1447800"/>
            <a:ext cx="8153400" cy="4572000"/>
          </a:xfrm>
        </p:spPr>
        <p:txBody>
          <a:bodyPr>
            <a:normAutofit/>
          </a:bodyPr>
          <a:lstStyle/>
          <a:p>
            <a:r>
              <a:rPr lang="en-US" dirty="0" smtClean="0"/>
              <a:t>2.OA.4  Use addition to find the total number of objects arranged in rectangular arrays with up to 5 rows and 5 columns; write an equation to express the total as a sum of equal addends.</a:t>
            </a:r>
          </a:p>
          <a:p>
            <a:r>
              <a:rPr lang="en-US" dirty="0" smtClean="0"/>
              <a:t>3.OA.1 Interpret products of whole numbers, e.g., interpret 5 x 7 as the total number of objects in 5 groups of 7 objects each.</a:t>
            </a:r>
          </a:p>
          <a:p>
            <a:endParaRPr lang="en-US" dirty="0" smtClean="0"/>
          </a:p>
        </p:txBody>
      </p:sp>
      <p:sp>
        <p:nvSpPr>
          <p:cNvPr id="4" name="TextBox 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7" name="~PP2538.WAV">
            <a:hlinkClick r:id="" action="ppaction://media"/>
          </p:cNvPr>
          <p:cNvPicPr>
            <a:picLocks noRot="1" noChangeAspect="1"/>
          </p:cNvPicPr>
          <p:nvPr>
            <a:wavAudioFile r:embed="rId1" name="~PP2538.WAV"/>
          </p:nvPr>
        </p:nvPicPr>
        <p:blipFill>
          <a:blip r:embed="rId3" cstate="print"/>
          <a:stretch>
            <a:fillRect/>
          </a:stretch>
        </p:blipFill>
        <p:spPr>
          <a:xfrm>
            <a:off x="8716963" y="6430963"/>
            <a:ext cx="304800" cy="304800"/>
          </a:xfrm>
          <a:prstGeom prst="rect">
            <a:avLst/>
          </a:prstGeom>
        </p:spPr>
      </p:pic>
    </p:spTree>
  </p:cSld>
  <p:clrMapOvr>
    <a:masterClrMapping/>
  </p:clrMapOvr>
  <p:transition advTm="284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2286000"/>
          </a:xfrm>
        </p:spPr>
        <p:txBody>
          <a:bodyPr>
            <a:noAutofit/>
          </a:bodyPr>
          <a:lstStyle/>
          <a:p>
            <a:r>
              <a:rPr lang="en-US" dirty="0" err="1" smtClean="0"/>
              <a:t>Caden</a:t>
            </a:r>
            <a:r>
              <a:rPr lang="en-US" dirty="0" smtClean="0"/>
              <a:t> has 16 cards. He wants to arrange them in an array. What is an array he can make so that no cards are leftover? What is another?</a:t>
            </a:r>
            <a:endParaRPr lang="en-US" dirty="0"/>
          </a:p>
        </p:txBody>
      </p:sp>
      <p:sp>
        <p:nvSpPr>
          <p:cNvPr id="5" name="TextBox 4"/>
          <p:cNvSpPr txBox="1"/>
          <p:nvPr/>
        </p:nvSpPr>
        <p:spPr>
          <a:xfrm>
            <a:off x="5334000" y="4953000"/>
            <a:ext cx="2878347" cy="1384995"/>
          </a:xfrm>
          <a:prstGeom prst="rect">
            <a:avLst/>
          </a:prstGeom>
          <a:noFill/>
        </p:spPr>
        <p:txBody>
          <a:bodyPr wrap="square" rtlCol="0">
            <a:spAutoFit/>
          </a:bodyPr>
          <a:lstStyle/>
          <a:p>
            <a:pPr algn="ctr"/>
            <a:r>
              <a:rPr lang="en-US" sz="2800" dirty="0" smtClean="0"/>
              <a:t>Click “ENTER” to see some examples… </a:t>
            </a:r>
            <a:endParaRPr lang="en-US" sz="2800" dirty="0"/>
          </a:p>
        </p:txBody>
      </p:sp>
      <p:sp>
        <p:nvSpPr>
          <p:cNvPr id="4" name="TextBox 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6" name="~PP3594.WAV">
            <a:hlinkClick r:id="" action="ppaction://media"/>
          </p:cNvPr>
          <p:cNvPicPr>
            <a:picLocks noRot="1" noChangeAspect="1"/>
          </p:cNvPicPr>
          <p:nvPr>
            <a:wavAudioFile r:embed="rId1" name="~PP3594.WAV"/>
          </p:nvPr>
        </p:nvPicPr>
        <p:blipFill>
          <a:blip r:embed="rId4" cstate="print"/>
          <a:stretch>
            <a:fillRect/>
          </a:stretch>
        </p:blipFill>
        <p:spPr>
          <a:xfrm>
            <a:off x="8716963" y="6430963"/>
            <a:ext cx="304800" cy="304800"/>
          </a:xfrm>
          <a:prstGeom prst="rect">
            <a:avLst/>
          </a:prstGeom>
        </p:spPr>
      </p:pic>
    </p:spTree>
  </p:cSld>
  <p:clrMapOvr>
    <a:masterClrMapping/>
  </p:clrMapOvr>
  <p:transition advTm="308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609600"/>
          </a:xfrm>
        </p:spPr>
        <p:txBody>
          <a:bodyPr>
            <a:noAutofit/>
          </a:bodyPr>
          <a:lstStyle/>
          <a:p>
            <a:r>
              <a:rPr lang="en-US" dirty="0" smtClean="0"/>
              <a:t>Arrays with 16 cards.</a:t>
            </a:r>
            <a:endParaRPr lang="en-US" dirty="0"/>
          </a:p>
        </p:txBody>
      </p:sp>
      <p:grpSp>
        <p:nvGrpSpPr>
          <p:cNvPr id="3" name="Group 15"/>
          <p:cNvGrpSpPr/>
          <p:nvPr/>
        </p:nvGrpSpPr>
        <p:grpSpPr>
          <a:xfrm>
            <a:off x="685800" y="990600"/>
            <a:ext cx="2114550" cy="2200275"/>
            <a:chOff x="685800" y="990600"/>
            <a:chExt cx="2114550" cy="2200275"/>
          </a:xfrm>
        </p:grpSpPr>
        <p:pic>
          <p:nvPicPr>
            <p:cNvPr id="2050" name="Picture 2"/>
            <p:cNvPicPr>
              <a:picLocks noChangeAspect="1" noChangeArrowheads="1"/>
            </p:cNvPicPr>
            <p:nvPr/>
          </p:nvPicPr>
          <p:blipFill>
            <a:blip r:embed="rId5" cstate="print"/>
            <a:stretch>
              <a:fillRect/>
            </a:stretch>
          </p:blipFill>
          <p:spPr bwMode="auto">
            <a:xfrm>
              <a:off x="847725" y="1447800"/>
              <a:ext cx="1952625" cy="1743075"/>
            </a:xfrm>
            <a:prstGeom prst="rect">
              <a:avLst/>
            </a:prstGeom>
            <a:noFill/>
            <a:ln w="9525">
              <a:noFill/>
              <a:miter lim="800000"/>
              <a:headEnd/>
              <a:tailEnd/>
            </a:ln>
          </p:spPr>
        </p:pic>
        <p:sp>
          <p:nvSpPr>
            <p:cNvPr id="9" name="TextBox 8"/>
            <p:cNvSpPr txBox="1"/>
            <p:nvPr/>
          </p:nvSpPr>
          <p:spPr>
            <a:xfrm>
              <a:off x="685800" y="990600"/>
              <a:ext cx="1143000" cy="523220"/>
            </a:xfrm>
            <a:prstGeom prst="rect">
              <a:avLst/>
            </a:prstGeom>
            <a:noFill/>
          </p:spPr>
          <p:txBody>
            <a:bodyPr wrap="square" rtlCol="0">
              <a:spAutoFit/>
            </a:bodyPr>
            <a:lstStyle/>
            <a:p>
              <a:r>
                <a:rPr lang="en-US" sz="2800" dirty="0" smtClean="0">
                  <a:solidFill>
                    <a:schemeClr val="accent5">
                      <a:lumMod val="50000"/>
                    </a:schemeClr>
                  </a:solidFill>
                </a:rPr>
                <a:t>4 x 4</a:t>
              </a:r>
              <a:endParaRPr lang="en-US" sz="2800" dirty="0">
                <a:solidFill>
                  <a:schemeClr val="accent5">
                    <a:lumMod val="50000"/>
                  </a:schemeClr>
                </a:solidFill>
              </a:endParaRPr>
            </a:p>
          </p:txBody>
        </p:sp>
      </p:grpSp>
      <p:grpSp>
        <p:nvGrpSpPr>
          <p:cNvPr id="4" name="Group 16"/>
          <p:cNvGrpSpPr/>
          <p:nvPr/>
        </p:nvGrpSpPr>
        <p:grpSpPr>
          <a:xfrm>
            <a:off x="609600" y="4572000"/>
            <a:ext cx="7848600" cy="905691"/>
            <a:chOff x="609600" y="4572000"/>
            <a:chExt cx="7848600" cy="905691"/>
          </a:xfrm>
        </p:grpSpPr>
        <p:pic>
          <p:nvPicPr>
            <p:cNvPr id="2052" name="Picture 4"/>
            <p:cNvPicPr>
              <a:picLocks noChangeAspect="1" noChangeArrowheads="1"/>
            </p:cNvPicPr>
            <p:nvPr/>
          </p:nvPicPr>
          <p:blipFill>
            <a:blip r:embed="rId6" cstate="print"/>
            <a:stretch>
              <a:fillRect/>
            </a:stretch>
          </p:blipFill>
          <p:spPr bwMode="auto">
            <a:xfrm>
              <a:off x="609600" y="5029200"/>
              <a:ext cx="7848600" cy="448491"/>
            </a:xfrm>
            <a:prstGeom prst="rect">
              <a:avLst/>
            </a:prstGeom>
            <a:noFill/>
            <a:ln w="9525">
              <a:noFill/>
              <a:miter lim="800000"/>
              <a:headEnd/>
              <a:tailEnd/>
            </a:ln>
          </p:spPr>
        </p:pic>
        <p:sp>
          <p:nvSpPr>
            <p:cNvPr id="11" name="TextBox 10"/>
            <p:cNvSpPr txBox="1"/>
            <p:nvPr/>
          </p:nvSpPr>
          <p:spPr>
            <a:xfrm>
              <a:off x="1295400" y="4572000"/>
              <a:ext cx="1143000" cy="523220"/>
            </a:xfrm>
            <a:prstGeom prst="rect">
              <a:avLst/>
            </a:prstGeom>
            <a:noFill/>
          </p:spPr>
          <p:txBody>
            <a:bodyPr wrap="square" rtlCol="0">
              <a:spAutoFit/>
            </a:bodyPr>
            <a:lstStyle/>
            <a:p>
              <a:r>
                <a:rPr lang="en-US" sz="2800" dirty="0" smtClean="0">
                  <a:solidFill>
                    <a:schemeClr val="accent5">
                      <a:lumMod val="50000"/>
                    </a:schemeClr>
                  </a:solidFill>
                </a:rPr>
                <a:t>1 x 16</a:t>
              </a:r>
              <a:endParaRPr lang="en-US" sz="2800" dirty="0">
                <a:solidFill>
                  <a:schemeClr val="accent5">
                    <a:lumMod val="50000"/>
                  </a:schemeClr>
                </a:solidFill>
              </a:endParaRPr>
            </a:p>
          </p:txBody>
        </p:sp>
      </p:grpSp>
      <p:grpSp>
        <p:nvGrpSpPr>
          <p:cNvPr id="5" name="Group 14"/>
          <p:cNvGrpSpPr/>
          <p:nvPr/>
        </p:nvGrpSpPr>
        <p:grpSpPr>
          <a:xfrm>
            <a:off x="4724400" y="1752600"/>
            <a:ext cx="3864570" cy="1438275"/>
            <a:chOff x="4724400" y="1752600"/>
            <a:chExt cx="3864570" cy="1438275"/>
          </a:xfrm>
        </p:grpSpPr>
        <p:pic>
          <p:nvPicPr>
            <p:cNvPr id="2053" name="Picture 5"/>
            <p:cNvPicPr>
              <a:picLocks noChangeAspect="1" noChangeArrowheads="1"/>
            </p:cNvPicPr>
            <p:nvPr/>
          </p:nvPicPr>
          <p:blipFill>
            <a:blip r:embed="rId7" cstate="print"/>
            <a:stretch>
              <a:fillRect/>
            </a:stretch>
          </p:blipFill>
          <p:spPr bwMode="auto">
            <a:xfrm>
              <a:off x="4724400" y="2286000"/>
              <a:ext cx="3864570" cy="904875"/>
            </a:xfrm>
            <a:prstGeom prst="rect">
              <a:avLst/>
            </a:prstGeom>
            <a:noFill/>
            <a:ln w="9525">
              <a:noFill/>
              <a:miter lim="800000"/>
              <a:headEnd/>
              <a:tailEnd/>
            </a:ln>
          </p:spPr>
        </p:pic>
        <p:sp>
          <p:nvSpPr>
            <p:cNvPr id="13" name="TextBox 12"/>
            <p:cNvSpPr txBox="1"/>
            <p:nvPr/>
          </p:nvSpPr>
          <p:spPr>
            <a:xfrm>
              <a:off x="5410200" y="1752600"/>
              <a:ext cx="1143000" cy="523220"/>
            </a:xfrm>
            <a:prstGeom prst="rect">
              <a:avLst/>
            </a:prstGeom>
            <a:noFill/>
          </p:spPr>
          <p:txBody>
            <a:bodyPr wrap="square" rtlCol="0">
              <a:spAutoFit/>
            </a:bodyPr>
            <a:lstStyle/>
            <a:p>
              <a:r>
                <a:rPr lang="en-US" sz="2800" dirty="0" smtClean="0">
                  <a:solidFill>
                    <a:schemeClr val="accent5">
                      <a:lumMod val="50000"/>
                    </a:schemeClr>
                  </a:solidFill>
                </a:rPr>
                <a:t>2 x 8</a:t>
              </a:r>
              <a:endParaRPr lang="en-US" sz="2800" dirty="0">
                <a:solidFill>
                  <a:schemeClr val="accent5">
                    <a:lumMod val="50000"/>
                  </a:schemeClr>
                </a:solidFill>
              </a:endParaRPr>
            </a:p>
          </p:txBody>
        </p:sp>
      </p:grpSp>
      <p:sp>
        <p:nvSpPr>
          <p:cNvPr id="12" name="TextBox 11"/>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14" name="~PP2975.WAV">
            <a:hlinkClick r:id="" action="ppaction://media"/>
          </p:cNvPr>
          <p:cNvPicPr>
            <a:picLocks noRot="1" noChangeAspect="1"/>
          </p:cNvPicPr>
          <p:nvPr>
            <a:wavAudioFile r:embed="rId2" name="~PP2975.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11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to="" calcmode="lin" valueType="num">
                                      <p:cBhvr>
                                        <p:cTn id="11" dur="1" fill="hold"/>
                                        <p:tgtEl>
                                          <p:spTgt spid="3"/>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to="" calcmode="lin" valueType="num">
                                      <p:cBhvr>
                                        <p:cTn id="21"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609600"/>
          </a:xfrm>
        </p:spPr>
        <p:txBody>
          <a:bodyPr>
            <a:noAutofit/>
          </a:bodyPr>
          <a:lstStyle/>
          <a:p>
            <a:r>
              <a:rPr lang="en-US" dirty="0" smtClean="0"/>
              <a:t>Arrays with 16 cards.</a:t>
            </a:r>
            <a:endParaRPr lang="en-US" dirty="0"/>
          </a:p>
        </p:txBody>
      </p:sp>
      <p:pic>
        <p:nvPicPr>
          <p:cNvPr id="2050" name="Picture 2"/>
          <p:cNvPicPr>
            <a:picLocks noChangeAspect="1" noChangeArrowheads="1"/>
          </p:cNvPicPr>
          <p:nvPr/>
        </p:nvPicPr>
        <p:blipFill>
          <a:blip r:embed="rId5" cstate="print"/>
          <a:stretch>
            <a:fillRect/>
          </a:stretch>
        </p:blipFill>
        <p:spPr bwMode="auto">
          <a:xfrm>
            <a:off x="847725" y="1447800"/>
            <a:ext cx="1952625" cy="1743075"/>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tretch>
            <a:fillRect/>
          </a:stretch>
        </p:blipFill>
        <p:spPr bwMode="auto">
          <a:xfrm>
            <a:off x="609600" y="5029200"/>
            <a:ext cx="7848600" cy="448491"/>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tretch>
            <a:fillRect/>
          </a:stretch>
        </p:blipFill>
        <p:spPr bwMode="auto">
          <a:xfrm>
            <a:off x="4724400" y="2286000"/>
            <a:ext cx="3864570" cy="904875"/>
          </a:xfrm>
          <a:prstGeom prst="rect">
            <a:avLst/>
          </a:prstGeom>
          <a:noFill/>
          <a:ln w="9525">
            <a:noFill/>
            <a:miter lim="800000"/>
            <a:headEnd/>
            <a:tailEnd/>
          </a:ln>
        </p:spPr>
      </p:pic>
      <p:sp>
        <p:nvSpPr>
          <p:cNvPr id="10" name="TextBox 9"/>
          <p:cNvSpPr txBox="1"/>
          <p:nvPr/>
        </p:nvSpPr>
        <p:spPr>
          <a:xfrm>
            <a:off x="5715000" y="5943600"/>
            <a:ext cx="3962400" cy="584775"/>
          </a:xfrm>
          <a:prstGeom prst="rect">
            <a:avLst/>
          </a:prstGeom>
          <a:noFill/>
        </p:spPr>
        <p:txBody>
          <a:bodyPr wrap="square" rtlCol="0">
            <a:spAutoFit/>
          </a:bodyPr>
          <a:lstStyle/>
          <a:p>
            <a:r>
              <a:rPr lang="en-US" sz="3200" dirty="0" smtClean="0"/>
              <a:t>Also…</a:t>
            </a:r>
            <a:endParaRPr lang="en-US" sz="3200" dirty="0"/>
          </a:p>
        </p:txBody>
      </p:sp>
      <p:sp>
        <p:nvSpPr>
          <p:cNvPr id="12" name="TextBox 11"/>
          <p:cNvSpPr txBox="1"/>
          <p:nvPr/>
        </p:nvSpPr>
        <p:spPr>
          <a:xfrm>
            <a:off x="1371600" y="3276600"/>
            <a:ext cx="1143000" cy="523220"/>
          </a:xfrm>
          <a:prstGeom prst="rect">
            <a:avLst/>
          </a:prstGeom>
          <a:noFill/>
        </p:spPr>
        <p:txBody>
          <a:bodyPr wrap="square" rtlCol="0">
            <a:spAutoFit/>
          </a:bodyPr>
          <a:lstStyle/>
          <a:p>
            <a:r>
              <a:rPr lang="en-US" sz="2800" dirty="0" smtClean="0">
                <a:solidFill>
                  <a:schemeClr val="accent5">
                    <a:lumMod val="50000"/>
                  </a:schemeClr>
                </a:solidFill>
              </a:rPr>
              <a:t>4 x 4</a:t>
            </a:r>
            <a:endParaRPr lang="en-US" sz="2800" dirty="0">
              <a:solidFill>
                <a:schemeClr val="accent5">
                  <a:lumMod val="50000"/>
                </a:schemeClr>
              </a:solidFill>
            </a:endParaRPr>
          </a:p>
        </p:txBody>
      </p:sp>
      <p:sp>
        <p:nvSpPr>
          <p:cNvPr id="14" name="TextBox 13"/>
          <p:cNvSpPr txBox="1"/>
          <p:nvPr/>
        </p:nvSpPr>
        <p:spPr>
          <a:xfrm>
            <a:off x="7086600" y="914400"/>
            <a:ext cx="1143000" cy="523220"/>
          </a:xfrm>
          <a:prstGeom prst="rect">
            <a:avLst/>
          </a:prstGeom>
          <a:noFill/>
        </p:spPr>
        <p:txBody>
          <a:bodyPr wrap="square" rtlCol="0">
            <a:spAutoFit/>
          </a:bodyPr>
          <a:lstStyle/>
          <a:p>
            <a:r>
              <a:rPr lang="en-US" sz="2800" dirty="0" smtClean="0">
                <a:solidFill>
                  <a:schemeClr val="accent5">
                    <a:lumMod val="50000"/>
                  </a:schemeClr>
                </a:solidFill>
              </a:rPr>
              <a:t>8 x 2</a:t>
            </a:r>
            <a:endParaRPr lang="en-US" sz="2800" dirty="0">
              <a:solidFill>
                <a:schemeClr val="accent5">
                  <a:lumMod val="50000"/>
                </a:schemeClr>
              </a:solidFill>
            </a:endParaRPr>
          </a:p>
        </p:txBody>
      </p:sp>
      <p:sp>
        <p:nvSpPr>
          <p:cNvPr id="15" name="TextBox 14"/>
          <p:cNvSpPr txBox="1"/>
          <p:nvPr/>
        </p:nvSpPr>
        <p:spPr>
          <a:xfrm>
            <a:off x="3352800" y="4953000"/>
            <a:ext cx="1143000" cy="523220"/>
          </a:xfrm>
          <a:prstGeom prst="rect">
            <a:avLst/>
          </a:prstGeom>
          <a:noFill/>
        </p:spPr>
        <p:txBody>
          <a:bodyPr wrap="square" rtlCol="0">
            <a:spAutoFit/>
          </a:bodyPr>
          <a:lstStyle/>
          <a:p>
            <a:r>
              <a:rPr lang="en-US" sz="2800" dirty="0" smtClean="0">
                <a:solidFill>
                  <a:schemeClr val="accent5">
                    <a:lumMod val="50000"/>
                  </a:schemeClr>
                </a:solidFill>
              </a:rPr>
              <a:t>16 x 1</a:t>
            </a:r>
            <a:endParaRPr lang="en-US" sz="2800" dirty="0">
              <a:solidFill>
                <a:schemeClr val="accent5">
                  <a:lumMod val="50000"/>
                </a:schemeClr>
              </a:solidFill>
            </a:endParaRPr>
          </a:p>
        </p:txBody>
      </p:sp>
      <p:sp>
        <p:nvSpPr>
          <p:cNvPr id="11" name="TextBox 10"/>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13" name="~PP347.WAV">
            <a:hlinkClick r:id="" action="ppaction://media"/>
          </p:cNvPr>
          <p:cNvPicPr>
            <a:picLocks noRot="1" noChangeAspect="1"/>
          </p:cNvPicPr>
          <p:nvPr>
            <a:wavAudioFile r:embed="rId2" name="~PP347.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297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4"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to="" calcmode="lin" valueType="num">
                                      <p:cBhvr>
                                        <p:cTn id="9" dur="1" fill="hold"/>
                                        <p:tgtEl>
                                          <p:spTgt spid="10"/>
                                        </p:tgtEl>
                                        <p:attrNameLst>
                                          <p:attrName/>
                                        </p:attrNameLst>
                                      </p:cBhvr>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2000" fill="hold"/>
                                        <p:tgtEl>
                                          <p:spTgt spid="2050"/>
                                        </p:tgtEl>
                                        <p:attrNameLst>
                                          <p:attrName>r</p:attrName>
                                        </p:attrNameLst>
                                      </p:cBhvr>
                                    </p:animRot>
                                  </p:childTnLst>
                                </p:cTn>
                              </p:par>
                              <p:par>
                                <p:cTn id="14" presetID="8" presetClass="emph" presetSubtype="0" fill="hold" nodeType="withEffect">
                                  <p:stCondLst>
                                    <p:cond delay="0"/>
                                  </p:stCondLst>
                                  <p:childTnLst>
                                    <p:animRot by="5400000">
                                      <p:cBhvr>
                                        <p:cTn id="15" dur="2000" fill="hold"/>
                                        <p:tgtEl>
                                          <p:spTgt spid="2053"/>
                                        </p:tgtEl>
                                        <p:attrNameLst>
                                          <p:attrName>r</p:attrName>
                                        </p:attrNameLst>
                                      </p:cBhvr>
                                    </p:animRot>
                                  </p:childTnLst>
                                </p:cTn>
                              </p:par>
                              <p:par>
                                <p:cTn id="16" presetID="8" presetClass="emph" presetSubtype="0" fill="hold" nodeType="withEffect">
                                  <p:stCondLst>
                                    <p:cond delay="0"/>
                                  </p:stCondLst>
                                  <p:childTnLst>
                                    <p:animRot by="5400000">
                                      <p:cBhvr>
                                        <p:cTn id="17" dur="2000" fill="hold"/>
                                        <p:tgtEl>
                                          <p:spTgt spid="2052"/>
                                        </p:tgtEl>
                                        <p:attrNameLst>
                                          <p:attrName>r</p:attrName>
                                        </p:attrNameLst>
                                      </p:cBhvr>
                                    </p:animRot>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0" grpId="0"/>
      <p:bldP spid="12"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problem solving strategies</a:t>
            </a:r>
            <a:endParaRPr lang="en-US" dirty="0"/>
          </a:p>
        </p:txBody>
      </p:sp>
      <p:pic>
        <p:nvPicPr>
          <p:cNvPr id="4" name="Content Placeholder 3" descr="2012-08-17 14.07.23a.jpg"/>
          <p:cNvPicPr>
            <a:picLocks noGrp="1" noChangeAspect="1"/>
          </p:cNvPicPr>
          <p:nvPr>
            <p:ph idx="1"/>
          </p:nvPr>
        </p:nvPicPr>
        <p:blipFill>
          <a:blip r:embed="rId3" cstate="print"/>
          <a:stretch>
            <a:fillRect/>
          </a:stretch>
        </p:blipFill>
        <p:spPr>
          <a:xfrm>
            <a:off x="-381000" y="2133600"/>
            <a:ext cx="5589354" cy="3971206"/>
          </a:xfrm>
        </p:spPr>
      </p:pic>
      <p:pic>
        <p:nvPicPr>
          <p:cNvPr id="5" name="Picture 4" descr="2012-08-17 14.15.46a.jpg"/>
          <p:cNvPicPr>
            <a:picLocks noChangeAspect="1"/>
          </p:cNvPicPr>
          <p:nvPr/>
        </p:nvPicPr>
        <p:blipFill>
          <a:blip r:embed="rId4" cstate="print"/>
          <a:stretch>
            <a:fillRect/>
          </a:stretch>
        </p:blipFill>
        <p:spPr>
          <a:xfrm>
            <a:off x="5638800" y="1593543"/>
            <a:ext cx="3505200" cy="4883458"/>
          </a:xfrm>
          <a:prstGeom prst="rect">
            <a:avLst/>
          </a:prstGeom>
        </p:spPr>
      </p:pic>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7" name="~PP2774.WAV">
            <a:hlinkClick r:id="" action="ppaction://media"/>
          </p:cNvPr>
          <p:cNvPicPr>
            <a:picLocks noRot="1" noChangeAspect="1"/>
          </p:cNvPicPr>
          <p:nvPr>
            <a:wavAudioFile r:embed="rId1" name="~PP2774.WAV"/>
          </p:nvPr>
        </p:nvPicPr>
        <p:blipFill>
          <a:blip r:embed="rId5" cstate="print"/>
          <a:stretch>
            <a:fillRect/>
          </a:stretch>
        </p:blipFill>
        <p:spPr>
          <a:xfrm>
            <a:off x="8716963" y="6430963"/>
            <a:ext cx="304800" cy="304800"/>
          </a:xfrm>
          <a:prstGeom prst="rect">
            <a:avLst/>
          </a:prstGeom>
        </p:spPr>
      </p:pic>
    </p:spTree>
  </p:cSld>
  <p:clrMapOvr>
    <a:masterClrMapping/>
  </p:clrMapOvr>
  <p:transition advTm="26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Autofit/>
          </a:bodyPr>
          <a:lstStyle/>
          <a:p>
            <a:r>
              <a:rPr lang="en-US" sz="3700" dirty="0" smtClean="0"/>
              <a:t>Written work for the task “15 chairs in 5 rows”. </a:t>
            </a:r>
            <a:endParaRPr lang="en-US" sz="3700" dirty="0"/>
          </a:p>
        </p:txBody>
      </p:sp>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4443.5</a:t>
            </a:r>
            <a:endParaRPr lang="en-US" sz="1600" b="1" dirty="0">
              <a:solidFill>
                <a:srgbClr val="315723"/>
              </a:solidFill>
            </a:endParaRPr>
          </a:p>
        </p:txBody>
      </p:sp>
      <p:pic>
        <p:nvPicPr>
          <p:cNvPr id="8" name="Picture 7" descr="CCF08282012_00000.jpg"/>
          <p:cNvPicPr>
            <a:picLocks noChangeAspect="1"/>
          </p:cNvPicPr>
          <p:nvPr/>
        </p:nvPicPr>
        <p:blipFill>
          <a:blip r:embed="rId3" cstate="print"/>
          <a:stretch>
            <a:fillRect/>
          </a:stretch>
        </p:blipFill>
        <p:spPr>
          <a:xfrm>
            <a:off x="381000" y="1143000"/>
            <a:ext cx="2868391" cy="3795522"/>
          </a:xfrm>
          <a:prstGeom prst="rect">
            <a:avLst/>
          </a:prstGeom>
          <a:ln>
            <a:solidFill>
              <a:schemeClr val="accent6">
                <a:lumMod val="50000"/>
              </a:schemeClr>
            </a:solidFill>
          </a:ln>
        </p:spPr>
      </p:pic>
      <p:pic>
        <p:nvPicPr>
          <p:cNvPr id="9" name="Picture 8" descr="CCF08282012_00001.jpg"/>
          <p:cNvPicPr>
            <a:picLocks noChangeAspect="1"/>
          </p:cNvPicPr>
          <p:nvPr/>
        </p:nvPicPr>
        <p:blipFill>
          <a:blip r:embed="rId4" cstate="print"/>
          <a:stretch>
            <a:fillRect/>
          </a:stretch>
        </p:blipFill>
        <p:spPr>
          <a:xfrm>
            <a:off x="4648200" y="1219200"/>
            <a:ext cx="3076194" cy="3292754"/>
          </a:xfrm>
          <a:prstGeom prst="rect">
            <a:avLst/>
          </a:prstGeom>
          <a:ln>
            <a:solidFill>
              <a:schemeClr val="accent6">
                <a:lumMod val="50000"/>
              </a:schemeClr>
            </a:solidFill>
          </a:ln>
        </p:spPr>
      </p:pic>
      <p:pic>
        <p:nvPicPr>
          <p:cNvPr id="10" name="Picture 9" descr="CCF08282012_00002.jpg"/>
          <p:cNvPicPr>
            <a:picLocks noChangeAspect="1"/>
          </p:cNvPicPr>
          <p:nvPr/>
        </p:nvPicPr>
        <p:blipFill>
          <a:blip r:embed="rId5" cstate="print"/>
          <a:stretch>
            <a:fillRect/>
          </a:stretch>
        </p:blipFill>
        <p:spPr>
          <a:xfrm>
            <a:off x="4987290" y="4419600"/>
            <a:ext cx="4156710" cy="1413528"/>
          </a:xfrm>
          <a:prstGeom prst="rect">
            <a:avLst/>
          </a:prstGeom>
          <a:ln>
            <a:solidFill>
              <a:schemeClr val="accent6">
                <a:lumMod val="50000"/>
              </a:schemeClr>
            </a:solidFill>
          </a:ln>
        </p:spPr>
      </p:pic>
      <p:pic>
        <p:nvPicPr>
          <p:cNvPr id="11" name="Picture 10" descr="CCF08282012_00004.jpg"/>
          <p:cNvPicPr>
            <a:picLocks noChangeAspect="1"/>
          </p:cNvPicPr>
          <p:nvPr/>
        </p:nvPicPr>
        <p:blipFill>
          <a:blip r:embed="rId6" cstate="print"/>
          <a:stretch>
            <a:fillRect/>
          </a:stretch>
        </p:blipFill>
        <p:spPr>
          <a:xfrm>
            <a:off x="1600200" y="4267200"/>
            <a:ext cx="3038094" cy="2334006"/>
          </a:xfrm>
          <a:prstGeom prst="rect">
            <a:avLst/>
          </a:prstGeom>
          <a:ln>
            <a:solidFill>
              <a:schemeClr val="accent6">
                <a:lumMod val="50000"/>
              </a:schemeClr>
            </a:solidFill>
          </a:ln>
        </p:spPr>
      </p:pic>
      <p:pic>
        <p:nvPicPr>
          <p:cNvPr id="12" name="~PP1977.WAV">
            <a:hlinkClick r:id="" action="ppaction://media"/>
          </p:cNvPr>
          <p:cNvPicPr>
            <a:picLocks noRot="1" noChangeAspect="1"/>
          </p:cNvPicPr>
          <p:nvPr>
            <a:wavAudioFile r:embed="rId1" name="~PP1977.WAV"/>
          </p:nvPr>
        </p:nvPicPr>
        <p:blipFill>
          <a:blip r:embed="rId7" cstate="print"/>
          <a:stretch>
            <a:fillRect/>
          </a:stretch>
        </p:blipFill>
        <p:spPr>
          <a:xfrm>
            <a:off x="8716963" y="6430963"/>
            <a:ext cx="304800" cy="304800"/>
          </a:xfrm>
          <a:prstGeom prst="rect">
            <a:avLst/>
          </a:prstGeom>
        </p:spPr>
      </p:pic>
    </p:spTree>
  </p:cSld>
  <p:clrMapOvr>
    <a:masterClrMapping/>
  </p:clrMapOvr>
  <p:transition advTm="72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 subscript.jpg"/>
          <p:cNvPicPr>
            <a:picLocks noChangeAspect="1"/>
          </p:cNvPicPr>
          <p:nvPr/>
        </p:nvPicPr>
        <p:blipFill>
          <a:blip r:embed="rId4" cstate="print"/>
          <a:stretch>
            <a:fillRect/>
          </a:stretch>
        </p:blipFill>
        <p:spPr>
          <a:xfrm>
            <a:off x="0" y="5766816"/>
            <a:ext cx="2395728" cy="1091184"/>
          </a:xfrm>
          <a:prstGeom prst="rect">
            <a:avLst/>
          </a:prstGeom>
        </p:spPr>
      </p:pic>
      <p:sp>
        <p:nvSpPr>
          <p:cNvPr id="14" name="TextBox 13"/>
          <p:cNvSpPr txBox="1"/>
          <p:nvPr/>
        </p:nvSpPr>
        <p:spPr>
          <a:xfrm>
            <a:off x="0" y="0"/>
            <a:ext cx="9144000" cy="4401205"/>
          </a:xfrm>
          <a:prstGeom prst="rect">
            <a:avLst/>
          </a:prstGeom>
          <a:noFill/>
        </p:spPr>
        <p:txBody>
          <a:bodyPr wrap="square" rtlCol="0">
            <a:spAutoFit/>
          </a:bodyPr>
          <a:lstStyle/>
          <a:p>
            <a:pPr algn="ctr"/>
            <a:r>
              <a:rPr lang="en-US" sz="2400" dirty="0" smtClean="0"/>
              <a:t>The following excerpts come from:</a:t>
            </a:r>
          </a:p>
          <a:p>
            <a:pPr algn="ctr"/>
            <a:endParaRPr lang="en-US" sz="2400" dirty="0" smtClean="0"/>
          </a:p>
          <a:p>
            <a:pPr algn="ctr"/>
            <a:r>
              <a:rPr lang="en-US" sz="2400" b="1" dirty="0" smtClean="0"/>
              <a:t>Progressions for the Common Core</a:t>
            </a:r>
          </a:p>
          <a:p>
            <a:pPr algn="ctr"/>
            <a:r>
              <a:rPr lang="en-US" sz="2400" b="1" dirty="0" smtClean="0"/>
              <a:t>State Standards in Mathematics (draft</a:t>
            </a:r>
            <a:r>
              <a:rPr lang="en-US" sz="2400" dirty="0" smtClean="0"/>
              <a:t>)</a:t>
            </a:r>
          </a:p>
          <a:p>
            <a:pPr algn="ctr"/>
            <a:r>
              <a:rPr lang="en-US" sz="2400" dirty="0" smtClean="0"/>
              <a:t>The Common Core Standards Writing Team</a:t>
            </a:r>
          </a:p>
          <a:p>
            <a:pPr algn="ctr"/>
            <a:r>
              <a:rPr lang="en-US" sz="2400" dirty="0" smtClean="0"/>
              <a:t>29 May 2011</a:t>
            </a:r>
          </a:p>
          <a:p>
            <a:pPr algn="ctr"/>
            <a:endParaRPr lang="en-US" sz="2400" dirty="0" smtClean="0"/>
          </a:p>
          <a:p>
            <a:pPr algn="ctr"/>
            <a:r>
              <a:rPr lang="en-US" sz="2400" dirty="0" smtClean="0"/>
              <a:t>This document is available at:</a:t>
            </a:r>
          </a:p>
          <a:p>
            <a:pPr algn="ctr"/>
            <a:r>
              <a:rPr lang="en-US" sz="2400" dirty="0" smtClean="0">
                <a:hlinkClick r:id="rId5"/>
              </a:rPr>
              <a:t>http://commoncoretools.me/2011/05/29/complete-draft-progression-for-cc-and-oa/</a:t>
            </a:r>
            <a:endParaRPr lang="en-US" sz="2400" dirty="0" smtClean="0"/>
          </a:p>
          <a:p>
            <a:pPr algn="ctr"/>
            <a:endParaRPr lang="en-US" sz="2000" dirty="0" smtClean="0"/>
          </a:p>
          <a:p>
            <a:pPr algn="ctr"/>
            <a:endParaRPr lang="en-US" sz="2000" dirty="0" smtClean="0"/>
          </a:p>
        </p:txBody>
      </p:sp>
      <p:pic>
        <p:nvPicPr>
          <p:cNvPr id="5" name="Picture 2"/>
          <p:cNvPicPr>
            <a:picLocks noChangeAspect="1" noChangeArrowheads="1"/>
          </p:cNvPicPr>
          <p:nvPr/>
        </p:nvPicPr>
        <p:blipFill>
          <a:blip r:embed="rId6" cstate="print"/>
          <a:srcRect/>
          <a:stretch>
            <a:fillRect/>
          </a:stretch>
        </p:blipFill>
        <p:spPr bwMode="auto">
          <a:xfrm>
            <a:off x="4724400" y="3886200"/>
            <a:ext cx="3810000" cy="2462520"/>
          </a:xfrm>
          <a:prstGeom prst="rect">
            <a:avLst/>
          </a:prstGeom>
          <a:noFill/>
          <a:ln w="9525">
            <a:noFill/>
            <a:miter lim="800000"/>
            <a:headEnd/>
            <a:tailEnd/>
          </a:ln>
        </p:spPr>
      </p:pic>
      <p:sp>
        <p:nvSpPr>
          <p:cNvPr id="6" name="TextBox 5"/>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7" name="~PP2947.WAV">
            <a:hlinkClick r:id="" action="ppaction://media"/>
          </p:cNvPr>
          <p:cNvPicPr>
            <a:picLocks noRot="1" noChangeAspect="1"/>
          </p:cNvPicPr>
          <p:nvPr>
            <a:wavAudioFile r:embed="rId1" name="~PP2947.WAV"/>
          </p:nvPr>
        </p:nvPicPr>
        <p:blipFill>
          <a:blip r:embed="rId7" cstate="print"/>
          <a:stretch>
            <a:fillRect/>
          </a:stretch>
        </p:blipFill>
        <p:spPr>
          <a:xfrm>
            <a:off x="8716963" y="6430963"/>
            <a:ext cx="304800" cy="304800"/>
          </a:xfrm>
          <a:prstGeom prst="rect">
            <a:avLst/>
          </a:prstGeom>
        </p:spPr>
      </p:pic>
    </p:spTree>
  </p:cSld>
  <p:clrMapOvr>
    <a:masterClrMapping/>
  </p:clrMapOvr>
  <p:transition advTm="21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 subscript.jpg"/>
          <p:cNvPicPr>
            <a:picLocks noChangeAspect="1"/>
          </p:cNvPicPr>
          <p:nvPr/>
        </p:nvPicPr>
        <p:blipFill>
          <a:blip r:embed="rId4" cstate="print"/>
          <a:stretch>
            <a:fillRect/>
          </a:stretch>
        </p:blipFill>
        <p:spPr>
          <a:xfrm>
            <a:off x="0" y="5766816"/>
            <a:ext cx="2395728" cy="1091184"/>
          </a:xfrm>
          <a:prstGeom prst="rect">
            <a:avLst/>
          </a:prstGeom>
        </p:spPr>
      </p:pic>
      <p:sp>
        <p:nvSpPr>
          <p:cNvPr id="14" name="TextBox 13"/>
          <p:cNvSpPr txBox="1"/>
          <p:nvPr/>
        </p:nvSpPr>
        <p:spPr>
          <a:xfrm>
            <a:off x="1447800" y="304800"/>
            <a:ext cx="7053969" cy="6001643"/>
          </a:xfrm>
          <a:prstGeom prst="rect">
            <a:avLst/>
          </a:prstGeom>
          <a:noFill/>
        </p:spPr>
        <p:txBody>
          <a:bodyPr wrap="square" rtlCol="0">
            <a:spAutoFit/>
          </a:bodyPr>
          <a:lstStyle/>
          <a:p>
            <a:r>
              <a:rPr lang="en-US" sz="2400" b="1" dirty="0" smtClean="0"/>
              <a:t>Levels in problem representation and solution</a:t>
            </a:r>
          </a:p>
          <a:p>
            <a:r>
              <a:rPr lang="en-US" sz="2000" dirty="0" smtClean="0"/>
              <a:t>Multiplication and division problem representations and solution methods can be considered as falling within three levels related to the levels for addition and subtraction (see Appendix). Level 1 is making and counting all of the quantities involved in a multiplication or division. As before, the quantities can be represented by objects or with a diagram, but a diagram affords reflection and sharing when it is drawn on the board and explained by a student. ... 2.OA.4 focuses</a:t>
            </a:r>
          </a:p>
          <a:p>
            <a:r>
              <a:rPr lang="en-US" sz="2000" dirty="0" smtClean="0"/>
              <a:t>on using addition to find the total number of objects arranged</a:t>
            </a:r>
          </a:p>
          <a:p>
            <a:r>
              <a:rPr lang="en-US" sz="2000" dirty="0" smtClean="0"/>
              <a:t>in rectangular arrays (up to 5 by 5).</a:t>
            </a:r>
          </a:p>
          <a:p>
            <a:endParaRPr lang="en-US" sz="2000" dirty="0" smtClean="0"/>
          </a:p>
          <a:p>
            <a:r>
              <a:rPr lang="en-US" sz="2000" dirty="0" smtClean="0"/>
              <a:t>Level 2 is repeated counting on by a given number, such as for 3:</a:t>
            </a:r>
          </a:p>
          <a:p>
            <a:r>
              <a:rPr lang="en-US" sz="2000" dirty="0" smtClean="0"/>
              <a:t>3; 6; 9; 12; 15; 18; 21; 24; 27; 30. The count-bys give the running total. The number of 3s said is tracked with fingers or a visual or physical (e.g., head bobs) pattern. For 8 </a:t>
            </a:r>
            <a:r>
              <a:rPr lang="en-US" sz="2000" dirty="0" smtClean="0">
                <a:sym typeface="Symbol"/>
              </a:rPr>
              <a:t>x</a:t>
            </a:r>
            <a:r>
              <a:rPr lang="en-US" sz="2000" dirty="0" smtClean="0"/>
              <a:t> 3, you know the number of 3s and count by 3 until you reach 8 of them.</a:t>
            </a:r>
          </a:p>
          <a:p>
            <a:endParaRPr lang="en-US" sz="2000" b="1" dirty="0" smtClean="0"/>
          </a:p>
          <a:p>
            <a:r>
              <a:rPr lang="en-US" sz="2000" b="1" dirty="0" smtClean="0"/>
              <a:t>Page 25 – main text</a:t>
            </a:r>
          </a:p>
        </p:txBody>
      </p:sp>
      <p:sp>
        <p:nvSpPr>
          <p:cNvPr id="5" name="TextBox 4"/>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6" name="~PP452.WAV">
            <a:hlinkClick r:id="" action="ppaction://media"/>
          </p:cNvPr>
          <p:cNvPicPr>
            <a:picLocks noRot="1" noChangeAspect="1"/>
          </p:cNvPicPr>
          <p:nvPr>
            <a:wavAudioFile r:embed="rId1" name="~PP452.WAV"/>
          </p:nvPr>
        </p:nvPicPr>
        <p:blipFill>
          <a:blip r:embed="rId5" cstate="print"/>
          <a:stretch>
            <a:fillRect/>
          </a:stretch>
        </p:blipFill>
        <p:spPr>
          <a:xfrm>
            <a:off x="8716963" y="6430963"/>
            <a:ext cx="304800" cy="304800"/>
          </a:xfrm>
          <a:prstGeom prst="rect">
            <a:avLst/>
          </a:prstGeom>
        </p:spPr>
      </p:pic>
    </p:spTree>
  </p:cSld>
  <p:clrMapOvr>
    <a:masterClrMapping/>
  </p:clrMapOvr>
  <p:transition advTm="25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 subscript.jpg"/>
          <p:cNvPicPr>
            <a:picLocks noChangeAspect="1"/>
          </p:cNvPicPr>
          <p:nvPr/>
        </p:nvPicPr>
        <p:blipFill>
          <a:blip r:embed="rId4" cstate="print"/>
          <a:stretch>
            <a:fillRect/>
          </a:stretch>
        </p:blipFill>
        <p:spPr>
          <a:xfrm>
            <a:off x="0" y="5766816"/>
            <a:ext cx="2395728" cy="1091184"/>
          </a:xfrm>
          <a:prstGeom prst="rect">
            <a:avLst/>
          </a:prstGeom>
        </p:spPr>
      </p:pic>
      <p:sp>
        <p:nvSpPr>
          <p:cNvPr id="14" name="TextBox 13"/>
          <p:cNvSpPr txBox="1"/>
          <p:nvPr/>
        </p:nvSpPr>
        <p:spPr>
          <a:xfrm>
            <a:off x="1447800" y="304800"/>
            <a:ext cx="7053969" cy="4708981"/>
          </a:xfrm>
          <a:prstGeom prst="rect">
            <a:avLst/>
          </a:prstGeom>
          <a:noFill/>
        </p:spPr>
        <p:txBody>
          <a:bodyPr wrap="square" rtlCol="0">
            <a:spAutoFit/>
          </a:bodyPr>
          <a:lstStyle/>
          <a:p>
            <a:r>
              <a:rPr lang="en-US" sz="2000" b="1" i="1" dirty="0" smtClean="0"/>
              <a:t>Supporting Level 2 methods with arrays</a:t>
            </a:r>
          </a:p>
          <a:p>
            <a:r>
              <a:rPr lang="en-US" sz="2000" i="1" dirty="0" smtClean="0"/>
              <a:t>Small arrays (up to 5 x 5) support seeing and beginning to learn</a:t>
            </a:r>
          </a:p>
          <a:p>
            <a:r>
              <a:rPr lang="en-US" sz="2000" i="1" dirty="0" smtClean="0"/>
              <a:t>the Level 2 count-bys for the first five equal groups of the small</a:t>
            </a:r>
          </a:p>
          <a:p>
            <a:r>
              <a:rPr lang="en-US" sz="2000" i="1" dirty="0" smtClean="0"/>
              <a:t>numbers 2 through 5 if the running total is written to the right of</a:t>
            </a:r>
          </a:p>
          <a:p>
            <a:r>
              <a:rPr lang="en-US" sz="2000" i="1" dirty="0" smtClean="0"/>
              <a:t>each row (e.g., 3, 6, 9, 12, 15). Students may write repeated</a:t>
            </a:r>
          </a:p>
          <a:p>
            <a:r>
              <a:rPr lang="en-US" sz="2000" i="1" dirty="0" smtClean="0"/>
              <a:t>additions and then count by ones without the objects, often</a:t>
            </a:r>
          </a:p>
          <a:p>
            <a:r>
              <a:rPr lang="en-US" sz="2000" i="1" dirty="0" smtClean="0"/>
              <a:t>emphasizing each last number said for each group. Grade 3</a:t>
            </a:r>
          </a:p>
          <a:p>
            <a:r>
              <a:rPr lang="en-US" sz="2000" i="1" dirty="0" smtClean="0"/>
              <a:t>students can be encouraged to move as early as possible from</a:t>
            </a:r>
          </a:p>
          <a:p>
            <a:r>
              <a:rPr lang="en-US" sz="2000" i="1" dirty="0" smtClean="0"/>
              <a:t>equal grouping or array models that show all of the quantities to</a:t>
            </a:r>
          </a:p>
          <a:p>
            <a:r>
              <a:rPr lang="en-US" sz="2000" i="1" dirty="0" smtClean="0"/>
              <a:t>similar representations using diagrams that show relationships</a:t>
            </a:r>
          </a:p>
          <a:p>
            <a:r>
              <a:rPr lang="en-US" sz="2000" i="1" dirty="0" smtClean="0"/>
              <a:t>of numbers because diagrams are faster and less error-prone</a:t>
            </a:r>
          </a:p>
          <a:p>
            <a:r>
              <a:rPr lang="en-US" sz="2000" i="1" dirty="0" smtClean="0"/>
              <a:t>and support methods at Level 2 and Level 3. Some</a:t>
            </a:r>
          </a:p>
          <a:p>
            <a:r>
              <a:rPr lang="en-US" sz="2000" i="1" dirty="0" smtClean="0"/>
              <a:t>demonstrations of methods or of properties may need to fall</a:t>
            </a:r>
          </a:p>
          <a:p>
            <a:r>
              <a:rPr lang="en-US" sz="2000" i="1" dirty="0" smtClean="0"/>
              <a:t>back to initially showing all quantities along with a diagram.</a:t>
            </a:r>
          </a:p>
          <a:p>
            <a:r>
              <a:rPr lang="en-US" sz="2000" dirty="0" smtClean="0"/>
              <a:t>(side box – page 25)</a:t>
            </a:r>
            <a:endParaRPr lang="en-US" sz="2000" dirty="0"/>
          </a:p>
        </p:txBody>
      </p:sp>
      <p:sp>
        <p:nvSpPr>
          <p:cNvPr id="5" name="TextBox 4"/>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6" name="~PP1162.WAV">
            <a:hlinkClick r:id="" action="ppaction://media"/>
          </p:cNvPr>
          <p:cNvPicPr>
            <a:picLocks noRot="1" noChangeAspect="1"/>
          </p:cNvPicPr>
          <p:nvPr>
            <a:wavAudioFile r:embed="rId1" name="~PP1162.WAV"/>
          </p:nvPr>
        </p:nvPicPr>
        <p:blipFill>
          <a:blip r:embed="rId5" cstate="print"/>
          <a:stretch>
            <a:fillRect/>
          </a:stretch>
        </p:blipFill>
        <p:spPr>
          <a:xfrm>
            <a:off x="8716963" y="6430963"/>
            <a:ext cx="304800" cy="304800"/>
          </a:xfrm>
          <a:prstGeom prst="rect">
            <a:avLst/>
          </a:prstGeom>
        </p:spPr>
      </p:pic>
    </p:spTree>
  </p:cSld>
  <p:clrMapOvr>
    <a:masterClrMapping/>
  </p:clrMapOvr>
  <p:transition advTm="33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20 at 9.08.54 A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62" y="0"/>
            <a:ext cx="9133538" cy="6858000"/>
          </a:xfrm>
          <a:prstGeom prst="rect">
            <a:avLst/>
          </a:prstGeom>
        </p:spPr>
      </p:pic>
      <p:sp>
        <p:nvSpPr>
          <p:cNvPr id="4" name="Rectangle 3"/>
          <p:cNvSpPr/>
          <p:nvPr/>
        </p:nvSpPr>
        <p:spPr>
          <a:xfrm>
            <a:off x="0" y="4800600"/>
            <a:ext cx="3962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4495800"/>
            <a:ext cx="8153400" cy="1323439"/>
          </a:xfrm>
          <a:prstGeom prst="rect">
            <a:avLst/>
          </a:prstGeom>
          <a:noFill/>
          <a:ln>
            <a:noFill/>
          </a:ln>
        </p:spPr>
        <p:txBody>
          <a:bodyPr wrap="square" rtlCol="0">
            <a:spAutoFit/>
          </a:bodyPr>
          <a:lstStyle/>
          <a:p>
            <a:pPr algn="ctr"/>
            <a:r>
              <a:rPr lang="en-US" sz="2000" b="1" dirty="0" smtClean="0">
                <a:solidFill>
                  <a:srgbClr val="315723"/>
                </a:solidFill>
              </a:rPr>
              <a:t>Thank You!</a:t>
            </a:r>
          </a:p>
          <a:p>
            <a:pPr algn="ctr"/>
            <a:endParaRPr lang="en-US" sz="2000" b="1" dirty="0" smtClean="0">
              <a:solidFill>
                <a:srgbClr val="315723"/>
              </a:solidFill>
            </a:endParaRPr>
          </a:p>
          <a:p>
            <a:pPr algn="ctr"/>
            <a:endParaRPr lang="en-US" sz="2000" b="1" dirty="0" smtClean="0">
              <a:solidFill>
                <a:srgbClr val="315723"/>
              </a:solidFill>
            </a:endParaRPr>
          </a:p>
          <a:p>
            <a:pPr algn="ctr"/>
            <a:r>
              <a:rPr lang="en-US" sz="2000" b="1" dirty="0" smtClean="0">
                <a:solidFill>
                  <a:srgbClr val="315723"/>
                </a:solidFill>
              </a:rPr>
              <a:t>Please visit </a:t>
            </a:r>
            <a:r>
              <a:rPr lang="en-US" sz="2000" b="1" dirty="0" smtClean="0">
                <a:solidFill>
                  <a:srgbClr val="FF0000"/>
                </a:solidFill>
              </a:rPr>
              <a:t>knp.kentuckymathematics.org</a:t>
            </a:r>
            <a:r>
              <a:rPr lang="en-US" sz="2000" b="1" dirty="0" smtClean="0">
                <a:solidFill>
                  <a:srgbClr val="315723"/>
                </a:solidFill>
              </a:rPr>
              <a:t> for more information.</a:t>
            </a:r>
            <a:endParaRPr lang="en-US" sz="2000" b="1" dirty="0">
              <a:solidFill>
                <a:srgbClr val="315723"/>
              </a:solidFill>
            </a:endParaRPr>
          </a:p>
        </p:txBody>
      </p:sp>
      <p:pic>
        <p:nvPicPr>
          <p:cNvPr id="8" name="~PP447.WAV">
            <a:hlinkClick r:id="" action="ppaction://media"/>
          </p:cNvPr>
          <p:cNvPicPr>
            <a:picLocks noRot="1" noChangeAspect="1"/>
          </p:cNvPicPr>
          <p:nvPr>
            <a:wavAudioFile r:embed="rId1" name="~PP447.WAV"/>
          </p:nvPr>
        </p:nvPicPr>
        <p:blipFill>
          <a:blip r:embed="rId4" cstate="print"/>
          <a:stretch>
            <a:fillRect/>
          </a:stretch>
        </p:blipFill>
        <p:spPr>
          <a:xfrm>
            <a:off x="8716963" y="6430963"/>
            <a:ext cx="304800" cy="304800"/>
          </a:xfrm>
          <a:prstGeom prst="rect">
            <a:avLst/>
          </a:prstGeom>
        </p:spPr>
      </p:pic>
      <p:sp>
        <p:nvSpPr>
          <p:cNvPr id="9" name="TextBox 8"/>
          <p:cNvSpPr txBox="1"/>
          <p:nvPr/>
        </p:nvSpPr>
        <p:spPr>
          <a:xfrm>
            <a:off x="228600" y="6248400"/>
            <a:ext cx="3962400" cy="369332"/>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 xmlns:p14="http://schemas.microsoft.com/office/powerpoint/2010/main" val="2572243798"/>
      </p:ext>
    </p:extLst>
  </p:cSld>
  <p:clrMapOvr>
    <a:masterClrMapping/>
  </p:clrMapOvr>
  <p:transition advTm="119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Standards</a:t>
            </a:r>
            <a:endParaRPr lang="en-US" dirty="0"/>
          </a:p>
        </p:txBody>
      </p:sp>
      <p:sp>
        <p:nvSpPr>
          <p:cNvPr id="3" name="Content Placeholder 2"/>
          <p:cNvSpPr>
            <a:spLocks noGrp="1"/>
          </p:cNvSpPr>
          <p:nvPr>
            <p:ph idx="1"/>
          </p:nvPr>
        </p:nvSpPr>
        <p:spPr>
          <a:xfrm>
            <a:off x="457200" y="914400"/>
            <a:ext cx="8686800" cy="5334000"/>
          </a:xfrm>
        </p:spPr>
        <p:txBody>
          <a:bodyPr>
            <a:normAutofit lnSpcReduction="10000"/>
          </a:bodyPr>
          <a:lstStyle/>
          <a:p>
            <a:r>
              <a:rPr lang="en-US" dirty="0" smtClean="0"/>
              <a:t>3.OA.2 Interpret </a:t>
            </a:r>
            <a:r>
              <a:rPr lang="en-US" dirty="0"/>
              <a:t>whole-number quotients of whole numbers, e.g</a:t>
            </a:r>
            <a:r>
              <a:rPr lang="en-US" dirty="0" smtClean="0"/>
              <a:t>., interpret </a:t>
            </a:r>
            <a:r>
              <a:rPr lang="en-US" dirty="0"/>
              <a:t>56 </a:t>
            </a:r>
            <a:r>
              <a:rPr lang="en-US" dirty="0" smtClean="0">
                <a:sym typeface="Symbol"/>
              </a:rPr>
              <a:t></a:t>
            </a:r>
            <a:r>
              <a:rPr lang="en-US" dirty="0" smtClean="0"/>
              <a:t> </a:t>
            </a:r>
            <a:r>
              <a:rPr lang="en-US" dirty="0"/>
              <a:t>8 as the number of objects in each share </a:t>
            </a:r>
            <a:r>
              <a:rPr lang="en-US" dirty="0" smtClean="0"/>
              <a:t>when 56 </a:t>
            </a:r>
            <a:r>
              <a:rPr lang="en-US" dirty="0"/>
              <a:t>objects are partitioned equally into 8 shares, or as a </a:t>
            </a:r>
            <a:r>
              <a:rPr lang="en-US" dirty="0" smtClean="0"/>
              <a:t>number of </a:t>
            </a:r>
            <a:r>
              <a:rPr lang="en-US" dirty="0"/>
              <a:t>shares when 56 objects are partitioned into equal shares of </a:t>
            </a:r>
            <a:r>
              <a:rPr lang="en-US" dirty="0" smtClean="0"/>
              <a:t>8 objects </a:t>
            </a:r>
            <a:r>
              <a:rPr lang="en-US" dirty="0"/>
              <a:t>each</a:t>
            </a:r>
            <a:r>
              <a:rPr lang="en-US" dirty="0" smtClean="0"/>
              <a:t>.</a:t>
            </a:r>
          </a:p>
          <a:p>
            <a:r>
              <a:rPr lang="en-US" dirty="0" smtClean="0"/>
              <a:t>3.OA.3 Use </a:t>
            </a:r>
            <a:r>
              <a:rPr lang="en-US" dirty="0" smtClean="0"/>
              <a:t>multiplication </a:t>
            </a:r>
            <a:r>
              <a:rPr lang="en-US" dirty="0" smtClean="0"/>
              <a:t>and division within 100 to solve word problems in situations involving equal groups, arrays …</a:t>
            </a:r>
          </a:p>
          <a:p>
            <a:r>
              <a:rPr lang="en-US" dirty="0" smtClean="0"/>
              <a:t>3.OA.6 Understand </a:t>
            </a:r>
            <a:r>
              <a:rPr lang="en-US" dirty="0"/>
              <a:t>division as an unknown-factor problem</a:t>
            </a:r>
            <a:r>
              <a:rPr lang="en-US" dirty="0" smtClean="0"/>
              <a:t>.</a:t>
            </a:r>
          </a:p>
          <a:p>
            <a:pPr>
              <a:buNone/>
            </a:pPr>
            <a:endParaRPr lang="en-US" dirty="0" smtClean="0"/>
          </a:p>
        </p:txBody>
      </p:sp>
      <p:sp>
        <p:nvSpPr>
          <p:cNvPr id="4" name="TextBox 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7" name="~PP3768.WAV">
            <a:hlinkClick r:id="" action="ppaction://media"/>
          </p:cNvPr>
          <p:cNvPicPr>
            <a:picLocks noRot="1" noChangeAspect="1"/>
          </p:cNvPicPr>
          <p:nvPr>
            <a:wavAudioFile r:embed="rId1" name="~PP3768.WAV"/>
          </p:nvPr>
        </p:nvPicPr>
        <p:blipFill>
          <a:blip r:embed="rId3" cstate="print"/>
          <a:stretch>
            <a:fillRect/>
          </a:stretch>
        </p:blipFill>
        <p:spPr>
          <a:xfrm>
            <a:off x="8716963" y="6430963"/>
            <a:ext cx="304800" cy="304800"/>
          </a:xfrm>
          <a:prstGeom prst="rect">
            <a:avLst/>
          </a:prstGeom>
        </p:spPr>
      </p:pic>
    </p:spTree>
  </p:cSld>
  <p:clrMapOvr>
    <a:masterClrMapping/>
  </p:clrMapOvr>
  <p:transition advTm="22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smtClean="0"/>
              <a:t>Connections to CCSS</a:t>
            </a:r>
            <a:endParaRPr lang="en-US" dirty="0"/>
          </a:p>
        </p:txBody>
      </p:sp>
      <p:graphicFrame>
        <p:nvGraphicFramePr>
          <p:cNvPr id="7" name="Table 6"/>
          <p:cNvGraphicFramePr>
            <a:graphicFrameLocks noGrp="1"/>
          </p:cNvGraphicFramePr>
          <p:nvPr/>
        </p:nvGraphicFramePr>
        <p:xfrm>
          <a:off x="304801" y="1295399"/>
          <a:ext cx="8686800" cy="4450080"/>
        </p:xfrm>
        <a:graphic>
          <a:graphicData uri="http://schemas.openxmlformats.org/drawingml/2006/table">
            <a:tbl>
              <a:tblPr firstRow="1" bandRow="1">
                <a:tableStyleId>{5C22544A-7EE6-4342-B048-85BDC9FD1C3A}</a:tableStyleId>
              </a:tblPr>
              <a:tblGrid>
                <a:gridCol w="1752599"/>
                <a:gridCol w="1600200"/>
                <a:gridCol w="5334001"/>
              </a:tblGrid>
              <a:tr h="914401">
                <a:tc>
                  <a:txBody>
                    <a:bodyPr/>
                    <a:lstStyle/>
                    <a:p>
                      <a:r>
                        <a:rPr lang="en-US" sz="2800" dirty="0" smtClean="0"/>
                        <a:t>Activity</a:t>
                      </a:r>
                      <a:endParaRPr lang="en-US" sz="2800" dirty="0"/>
                    </a:p>
                  </a:txBody>
                  <a:tcPr/>
                </a:tc>
                <a:tc>
                  <a:txBody>
                    <a:bodyPr/>
                    <a:lstStyle/>
                    <a:p>
                      <a:r>
                        <a:rPr lang="en-US" sz="2800" dirty="0" smtClean="0"/>
                        <a:t>Fluency Standard</a:t>
                      </a:r>
                      <a:endParaRPr lang="en-US" sz="2800" dirty="0"/>
                    </a:p>
                  </a:txBody>
                  <a:tcPr/>
                </a:tc>
                <a:tc>
                  <a:txBody>
                    <a:bodyPr/>
                    <a:lstStyle/>
                    <a:p>
                      <a:r>
                        <a:rPr lang="en-US" sz="2800" dirty="0" smtClean="0"/>
                        <a:t>Additional</a:t>
                      </a:r>
                      <a:r>
                        <a:rPr lang="en-US" sz="2800" baseline="0" dirty="0" smtClean="0"/>
                        <a:t> Standards targeted</a:t>
                      </a:r>
                      <a:endParaRPr lang="en-US" sz="2800" dirty="0"/>
                    </a:p>
                  </a:txBody>
                  <a:tcPr/>
                </a:tc>
              </a:tr>
              <a:tr h="749599">
                <a:tc>
                  <a:txBody>
                    <a:bodyPr/>
                    <a:lstStyle/>
                    <a:p>
                      <a:r>
                        <a:rPr lang="en-US" sz="2800" b="1" dirty="0" smtClean="0"/>
                        <a:t>M 4443.1</a:t>
                      </a:r>
                      <a:endParaRPr lang="en-US" sz="2800" b="1" dirty="0"/>
                    </a:p>
                  </a:txBody>
                  <a:tcPr/>
                </a:tc>
                <a:tc rowSpan="5">
                  <a:txBody>
                    <a:bodyPr/>
                    <a:lstStyle/>
                    <a:p>
                      <a:pPr algn="ctr">
                        <a:defRPr/>
                      </a:pPr>
                      <a:endParaRPr lang="en-US" sz="2800" dirty="0" smtClean="0"/>
                    </a:p>
                    <a:p>
                      <a:pPr algn="ctr">
                        <a:defRPr/>
                      </a:pPr>
                      <a:r>
                        <a:rPr lang="en-US" sz="2800" b="1" dirty="0" smtClean="0"/>
                        <a:t>3.OA .7  Fluently multiply and divide within 100…</a:t>
                      </a:r>
                    </a:p>
                  </a:txBody>
                  <a:tcPr/>
                </a:tc>
                <a:tc>
                  <a:txBody>
                    <a:bodyPr/>
                    <a:lstStyle/>
                    <a:p>
                      <a:r>
                        <a:rPr lang="en-US" sz="2800" dirty="0" smtClean="0"/>
                        <a:t>Foundational</a:t>
                      </a:r>
                      <a:r>
                        <a:rPr lang="en-US" sz="2800" baseline="0" dirty="0" smtClean="0"/>
                        <a:t> for 2.OA.4, 3.OA.1</a:t>
                      </a:r>
                      <a:endParaRPr lang="en-US" sz="2800" dirty="0"/>
                    </a:p>
                  </a:txBody>
                  <a:tcPr/>
                </a:tc>
              </a:tr>
              <a:tr h="669457">
                <a:tc>
                  <a:txBody>
                    <a:bodyPr/>
                    <a:lstStyle/>
                    <a:p>
                      <a:r>
                        <a:rPr lang="en-US" sz="2800" b="1" dirty="0" smtClean="0"/>
                        <a:t>M 4443.2</a:t>
                      </a:r>
                      <a:endParaRPr lang="en-US" sz="2800" b="1" dirty="0"/>
                    </a:p>
                  </a:txBody>
                  <a:tcPr/>
                </a:tc>
                <a:tc vMerge="1">
                  <a:txBody>
                    <a:bodyPr/>
                    <a:lstStyle/>
                    <a:p>
                      <a:endParaRPr lang="en-US" sz="2800" dirty="0"/>
                    </a:p>
                  </a:txBody>
                  <a:tcPr/>
                </a:tc>
                <a:tc>
                  <a:txBody>
                    <a:bodyPr/>
                    <a:lstStyle/>
                    <a:p>
                      <a:r>
                        <a:rPr lang="en-US" sz="2800" dirty="0" smtClean="0"/>
                        <a:t>2.OA.4, 3.OA.1</a:t>
                      </a:r>
                      <a:endParaRPr lang="en-US" sz="2800" dirty="0"/>
                    </a:p>
                  </a:txBody>
                  <a:tcPr/>
                </a:tc>
              </a:tr>
              <a:tr h="669457">
                <a:tc>
                  <a:txBody>
                    <a:bodyPr/>
                    <a:lstStyle/>
                    <a:p>
                      <a:r>
                        <a:rPr lang="en-US" sz="2800" b="1" dirty="0" smtClean="0"/>
                        <a:t>M 4443.3</a:t>
                      </a:r>
                      <a:endParaRPr lang="en-US" sz="2800" b="1" dirty="0"/>
                    </a:p>
                  </a:txBody>
                  <a:tcPr/>
                </a:tc>
                <a:tc vMerge="1">
                  <a:txBody>
                    <a:bodyPr/>
                    <a:lstStyle/>
                    <a:p>
                      <a:endParaRPr lang="en-US" sz="2800" dirty="0"/>
                    </a:p>
                  </a:txBody>
                  <a:tcPr/>
                </a:tc>
                <a:tc>
                  <a:txBody>
                    <a:bodyPr/>
                    <a:lstStyle/>
                    <a:p>
                      <a:r>
                        <a:rPr lang="en-US" sz="2800" dirty="0" smtClean="0"/>
                        <a:t>3.OA.1,</a:t>
                      </a:r>
                      <a:r>
                        <a:rPr lang="en-US" sz="2800" baseline="0" dirty="0" smtClean="0"/>
                        <a:t> 3.OA.3</a:t>
                      </a:r>
                      <a:endParaRPr lang="en-US" sz="2800" dirty="0"/>
                    </a:p>
                  </a:txBody>
                  <a:tcPr/>
                </a:tc>
              </a:tr>
              <a:tr h="669457">
                <a:tc>
                  <a:txBody>
                    <a:bodyPr/>
                    <a:lstStyle/>
                    <a:p>
                      <a:r>
                        <a:rPr lang="en-US" sz="2800" b="1" dirty="0" smtClean="0"/>
                        <a:t>M 4443.4</a:t>
                      </a:r>
                      <a:endParaRPr lang="en-US" sz="2800" b="1" dirty="0"/>
                    </a:p>
                  </a:txBody>
                  <a:tcPr/>
                </a:tc>
                <a:tc vMerge="1">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3.OA.1,</a:t>
                      </a:r>
                      <a:r>
                        <a:rPr lang="en-US" sz="2800" baseline="0" dirty="0" smtClean="0"/>
                        <a:t> 3.OA.3</a:t>
                      </a:r>
                      <a:endParaRPr lang="en-US" sz="2800" dirty="0" smtClean="0"/>
                    </a:p>
                  </a:txBody>
                  <a:tcPr/>
                </a:tc>
              </a:tr>
              <a:tr h="669457">
                <a:tc>
                  <a:txBody>
                    <a:bodyPr/>
                    <a:lstStyle/>
                    <a:p>
                      <a:r>
                        <a:rPr lang="en-US" sz="2800" b="1" dirty="0" smtClean="0"/>
                        <a:t>M 4443.5</a:t>
                      </a:r>
                      <a:endParaRPr lang="en-US" sz="2800" b="1" dirty="0"/>
                    </a:p>
                  </a:txBody>
                  <a:tcPr/>
                </a:tc>
                <a:tc vMerge="1">
                  <a:txBody>
                    <a:bodyPr/>
                    <a:lstStyle/>
                    <a:p>
                      <a:endParaRPr lang="en-US" sz="2800" dirty="0"/>
                    </a:p>
                  </a:txBody>
                  <a:tcPr/>
                </a:tc>
                <a:tc>
                  <a:txBody>
                    <a:bodyPr/>
                    <a:lstStyle/>
                    <a:p>
                      <a:r>
                        <a:rPr lang="en-US" sz="2800" dirty="0" smtClean="0"/>
                        <a:t>3.OA.2,</a:t>
                      </a:r>
                      <a:r>
                        <a:rPr lang="en-US" sz="2800" baseline="0" dirty="0" smtClean="0"/>
                        <a:t> 3.OA.3, 3.OA.6</a:t>
                      </a:r>
                      <a:endParaRPr lang="en-US" sz="2800" dirty="0"/>
                    </a:p>
                  </a:txBody>
                  <a:tcPr/>
                </a:tc>
              </a:tr>
            </a:tbl>
          </a:graphicData>
        </a:graphic>
      </p:graphicFrame>
      <p:sp>
        <p:nvSpPr>
          <p:cNvPr id="4" name="TextBox 3"/>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6" name="~PP3983.WAV">
            <a:hlinkClick r:id="" action="ppaction://media"/>
          </p:cNvPr>
          <p:cNvPicPr>
            <a:picLocks noRot="1" noChangeAspect="1"/>
          </p:cNvPicPr>
          <p:nvPr>
            <a:wavAudioFile r:embed="rId1" name="~PP3983.WAV"/>
          </p:nvPr>
        </p:nvPicPr>
        <p:blipFill>
          <a:blip r:embed="rId3" cstate="print"/>
          <a:stretch>
            <a:fillRect/>
          </a:stretch>
        </p:blipFill>
        <p:spPr>
          <a:xfrm>
            <a:off x="8716963" y="6430963"/>
            <a:ext cx="304800" cy="304800"/>
          </a:xfrm>
          <a:prstGeom prst="rect">
            <a:avLst/>
          </a:prstGeom>
        </p:spPr>
      </p:pic>
    </p:spTree>
  </p:cSld>
  <p:clrMapOvr>
    <a:masterClrMapping/>
  </p:clrMapOvr>
  <p:transition advTm="162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a:t>
            </a:r>
            <a:endParaRPr lang="en-US" dirty="0"/>
          </a:p>
        </p:txBody>
      </p:sp>
      <p:pic>
        <p:nvPicPr>
          <p:cNvPr id="4" name="Picture 3" descr="2012-08-17 14.03.20.jpg"/>
          <p:cNvPicPr>
            <a:picLocks noChangeAspect="1"/>
          </p:cNvPicPr>
          <p:nvPr/>
        </p:nvPicPr>
        <p:blipFill>
          <a:blip r:embed="rId3" cstate="print"/>
          <a:stretch>
            <a:fillRect/>
          </a:stretch>
        </p:blipFill>
        <p:spPr>
          <a:xfrm>
            <a:off x="3860800" y="1676400"/>
            <a:ext cx="5283200" cy="3962400"/>
          </a:xfrm>
          <a:prstGeom prst="rect">
            <a:avLst/>
          </a:prstGeom>
        </p:spPr>
      </p:pic>
      <p:sp>
        <p:nvSpPr>
          <p:cNvPr id="6" name="TextBox 5"/>
          <p:cNvSpPr txBox="1"/>
          <p:nvPr/>
        </p:nvSpPr>
        <p:spPr>
          <a:xfrm>
            <a:off x="0" y="1600200"/>
            <a:ext cx="3733800" cy="3108543"/>
          </a:xfrm>
          <a:prstGeom prst="rect">
            <a:avLst/>
          </a:prstGeom>
          <a:noFill/>
        </p:spPr>
        <p:txBody>
          <a:bodyPr wrap="square" rtlCol="0">
            <a:spAutoFit/>
          </a:bodyPr>
          <a:lstStyle/>
          <a:p>
            <a:pPr>
              <a:buFont typeface="Arial" pitchFamily="34" charset="0"/>
              <a:buChar char="•"/>
            </a:pPr>
            <a:r>
              <a:rPr lang="en-US" sz="2800" dirty="0" err="1" smtClean="0"/>
              <a:t>PowerPoints</a:t>
            </a:r>
            <a:endParaRPr lang="en-US" sz="2800" dirty="0" smtClean="0"/>
          </a:p>
          <a:p>
            <a:pPr>
              <a:buFont typeface="Arial" pitchFamily="34" charset="0"/>
              <a:buChar char="•"/>
            </a:pPr>
            <a:endParaRPr lang="en-US" sz="2800" dirty="0" smtClean="0"/>
          </a:p>
          <a:p>
            <a:pPr>
              <a:buFont typeface="Arial" pitchFamily="34" charset="0"/>
              <a:buChar char="•"/>
            </a:pPr>
            <a:r>
              <a:rPr lang="en-US" sz="2800" dirty="0" smtClean="0"/>
              <a:t>Individual and cooperative problem solving</a:t>
            </a:r>
          </a:p>
          <a:p>
            <a:pPr>
              <a:buFont typeface="Arial" pitchFamily="34" charset="0"/>
              <a:buChar char="•"/>
            </a:pPr>
            <a:endParaRPr lang="en-US" sz="2800" dirty="0" smtClean="0"/>
          </a:p>
          <a:p>
            <a:pPr>
              <a:buFont typeface="Arial" pitchFamily="34" charset="0"/>
              <a:buChar char="•"/>
            </a:pPr>
            <a:r>
              <a:rPr lang="en-US" sz="2800" dirty="0" smtClean="0"/>
              <a:t>Classroom discussion</a:t>
            </a:r>
            <a:endParaRPr lang="en-US" sz="2800" dirty="0"/>
          </a:p>
        </p:txBody>
      </p:sp>
      <p:sp>
        <p:nvSpPr>
          <p:cNvPr id="5" name="TextBox 4"/>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a:t>
            </a:r>
            <a:endParaRPr lang="en-US" sz="1600" b="1" dirty="0">
              <a:solidFill>
                <a:srgbClr val="315723"/>
              </a:solidFill>
            </a:endParaRPr>
          </a:p>
        </p:txBody>
      </p:sp>
      <p:pic>
        <p:nvPicPr>
          <p:cNvPr id="7" name="~PP274.WAV">
            <a:hlinkClick r:id="" action="ppaction://media"/>
          </p:cNvPr>
          <p:cNvPicPr>
            <a:picLocks noRot="1" noChangeAspect="1"/>
          </p:cNvPicPr>
          <p:nvPr>
            <a:wavAudioFile r:embed="rId1" name="~PP274.WAV"/>
          </p:nvPr>
        </p:nvPicPr>
        <p:blipFill>
          <a:blip r:embed="rId4" cstate="print"/>
          <a:stretch>
            <a:fillRect/>
          </a:stretch>
        </p:blipFill>
        <p:spPr>
          <a:xfrm>
            <a:off x="8716963" y="6430963"/>
            <a:ext cx="304800" cy="304800"/>
          </a:xfrm>
          <a:prstGeom prst="rect">
            <a:avLst/>
          </a:prstGeom>
        </p:spPr>
      </p:pic>
    </p:spTree>
  </p:cSld>
  <p:clrMapOvr>
    <a:masterClrMapping/>
  </p:clrMapOvr>
  <p:transition advTm="45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7200" dirty="0" smtClean="0"/>
              <a:t>M 4443.1</a:t>
            </a:r>
            <a:endParaRPr lang="en-US" sz="7200" dirty="0"/>
          </a:p>
        </p:txBody>
      </p:sp>
      <p:sp>
        <p:nvSpPr>
          <p:cNvPr id="7" name="Content Placeholder 6"/>
          <p:cNvSpPr>
            <a:spLocks noGrp="1"/>
          </p:cNvSpPr>
          <p:nvPr>
            <p:ph idx="1"/>
          </p:nvPr>
        </p:nvSpPr>
        <p:spPr/>
        <p:txBody>
          <a:bodyPr/>
          <a:lstStyle/>
          <a:p>
            <a:pPr algn="ctr">
              <a:buNone/>
            </a:pPr>
            <a:r>
              <a:rPr lang="en-US" sz="4000" dirty="0" smtClean="0">
                <a:ln>
                  <a:solidFill>
                    <a:schemeClr val="accent3">
                      <a:lumMod val="50000"/>
                    </a:schemeClr>
                  </a:solidFill>
                </a:ln>
              </a:rPr>
              <a:t>Introduction to Arrays PowerPoint</a:t>
            </a:r>
          </a:p>
          <a:p>
            <a:pPr algn="ctr">
              <a:buNone/>
            </a:pPr>
            <a:endParaRPr lang="en-US" dirty="0" smtClean="0"/>
          </a:p>
          <a:p>
            <a:pPr algn="ctr">
              <a:buNone/>
            </a:pPr>
            <a:r>
              <a:rPr lang="en-US" dirty="0" smtClean="0"/>
              <a:t>I can…</a:t>
            </a:r>
          </a:p>
          <a:p>
            <a:pPr algn="ctr">
              <a:buNone/>
            </a:pPr>
            <a:r>
              <a:rPr lang="en-US" dirty="0" smtClean="0"/>
              <a:t>describe quantities arranged in equal groups and arrays</a:t>
            </a:r>
          </a:p>
          <a:p>
            <a:pPr algn="ctr">
              <a:buNone/>
            </a:pPr>
            <a:endParaRPr lang="en-US" dirty="0"/>
          </a:p>
        </p:txBody>
      </p:sp>
      <p:pic>
        <p:nvPicPr>
          <p:cNvPr id="6" name="~PP3246.WAV">
            <a:hlinkClick r:id="" action="ppaction://media"/>
          </p:cNvPr>
          <p:cNvPicPr>
            <a:picLocks noRot="1" noChangeAspect="1"/>
          </p:cNvPicPr>
          <p:nvPr>
            <a:wavAudioFile r:embed="rId1" name="~PP3246.WAV"/>
          </p:nvPr>
        </p:nvPicPr>
        <p:blipFill>
          <a:blip r:embed="rId3" cstate="print"/>
          <a:stretch>
            <a:fillRect/>
          </a:stretch>
        </p:blipFill>
        <p:spPr>
          <a:xfrm>
            <a:off x="8716963" y="6430963"/>
            <a:ext cx="304800" cy="304800"/>
          </a:xfrm>
          <a:prstGeom prst="rect">
            <a:avLst/>
          </a:prstGeom>
        </p:spPr>
      </p:pic>
    </p:spTree>
  </p:cSld>
  <p:clrMapOvr>
    <a:masterClrMapping/>
  </p:clrMapOvr>
  <p:transition advTm="3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7696200" y="0"/>
            <a:ext cx="1447800" cy="461665"/>
          </a:xfrm>
          <a:prstGeom prst="rect">
            <a:avLst/>
          </a:prstGeom>
          <a:noFill/>
          <a:ln>
            <a:noFill/>
          </a:ln>
        </p:spPr>
        <p:txBody>
          <a:bodyPr wrap="square" rtlCol="0">
            <a:spAutoFit/>
          </a:bodyPr>
          <a:lstStyle/>
          <a:p>
            <a:pPr algn="ctr"/>
            <a:r>
              <a:rPr lang="en-US" sz="2400" b="1" dirty="0" smtClean="0">
                <a:solidFill>
                  <a:srgbClr val="315723"/>
                </a:solidFill>
              </a:rPr>
              <a:t>M 4443.1</a:t>
            </a:r>
            <a:endParaRPr lang="en-US" sz="1600" b="1" dirty="0">
              <a:solidFill>
                <a:srgbClr val="315723"/>
              </a:solidFill>
            </a:endParaRPr>
          </a:p>
        </p:txBody>
      </p:sp>
      <p:pic>
        <p:nvPicPr>
          <p:cNvPr id="6" name="~PP1815.WAV">
            <a:hlinkClick r:id="" action="ppaction://media"/>
          </p:cNvPr>
          <p:cNvPicPr>
            <a:picLocks noRot="1" noChangeAspect="1"/>
          </p:cNvPicPr>
          <p:nvPr>
            <a:wavAudioFile r:embed="rId1" name="~PP1815.WAV"/>
          </p:nvPr>
        </p:nvPicPr>
        <p:blipFill>
          <a:blip r:embed="rId3" cstate="print"/>
          <a:stretch>
            <a:fillRect/>
          </a:stretch>
        </p:blipFill>
        <p:spPr>
          <a:xfrm>
            <a:off x="8716963" y="6430963"/>
            <a:ext cx="304800" cy="3048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609600" y="457200"/>
            <a:ext cx="8636127" cy="6248400"/>
          </a:xfrm>
          <a:prstGeom prst="rect">
            <a:avLst/>
          </a:prstGeom>
          <a:noFill/>
          <a:ln w="9525">
            <a:noFill/>
            <a:miter lim="800000"/>
            <a:headEnd/>
            <a:tailEnd/>
          </a:ln>
        </p:spPr>
      </p:pic>
    </p:spTree>
  </p:cSld>
  <p:clrMapOvr>
    <a:masterClrMapping/>
  </p:clrMapOvr>
  <p:transition advTm="21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
</p:tagLst>
</file>

<file path=ppt/tags/tag10.xml><?xml version="1.0" encoding="utf-8"?>
<p:tagLst xmlns:a="http://schemas.openxmlformats.org/drawingml/2006/main" xmlns:r="http://schemas.openxmlformats.org/officeDocument/2006/relationships" xmlns:p="http://schemas.openxmlformats.org/presentationml/2006/main">
  <p:tag name="TIMING" val="|12.9|3.9"/>
</p:tagLst>
</file>

<file path=ppt/tags/tag11.xml><?xml version="1.0" encoding="utf-8"?>
<p:tagLst xmlns:a="http://schemas.openxmlformats.org/drawingml/2006/main" xmlns:r="http://schemas.openxmlformats.org/officeDocument/2006/relationships" xmlns:p="http://schemas.openxmlformats.org/presentationml/2006/main">
  <p:tag name="TIMING" val="|3.6|18.9"/>
</p:tagLst>
</file>

<file path=ppt/tags/tag12.xml><?xml version="1.0" encoding="utf-8"?>
<p:tagLst xmlns:a="http://schemas.openxmlformats.org/drawingml/2006/main" xmlns:r="http://schemas.openxmlformats.org/officeDocument/2006/relationships" xmlns:p="http://schemas.openxmlformats.org/presentationml/2006/main">
  <p:tag name="TIMING" val="|28.7|10.1"/>
</p:tagLst>
</file>

<file path=ppt/tags/tag13.xml><?xml version="1.0" encoding="utf-8"?>
<p:tagLst xmlns:a="http://schemas.openxmlformats.org/drawingml/2006/main" xmlns:r="http://schemas.openxmlformats.org/officeDocument/2006/relationships" xmlns:p="http://schemas.openxmlformats.org/presentationml/2006/main">
  <p:tag name="TIMING" val="|21.6|14.9"/>
</p:tagLst>
</file>

<file path=ppt/tags/tag14.xml><?xml version="1.0" encoding="utf-8"?>
<p:tagLst xmlns:a="http://schemas.openxmlformats.org/drawingml/2006/main" xmlns:r="http://schemas.openxmlformats.org/officeDocument/2006/relationships" xmlns:p="http://schemas.openxmlformats.org/presentationml/2006/main">
  <p:tag name="TIMING" val="|3.8|1.9|1.9"/>
</p:tagLst>
</file>

<file path=ppt/tags/tag15.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27.1|1.2|0.9|0.8|0.7|22.8"/>
</p:tagLst>
</file>

<file path=ppt/tags/tag3.xml><?xml version="1.0" encoding="utf-8"?>
<p:tagLst xmlns:a="http://schemas.openxmlformats.org/drawingml/2006/main" xmlns:r="http://schemas.openxmlformats.org/officeDocument/2006/relationships" xmlns:p="http://schemas.openxmlformats.org/presentationml/2006/main">
  <p:tag name="TIMING" val="|5|1.2|0.7|0.9|0.7|0.8|0.7|1|3.7|1.1|0.8|2.9"/>
</p:tagLst>
</file>

<file path=ppt/tags/tag4.xml><?xml version="1.0" encoding="utf-8"?>
<p:tagLst xmlns:a="http://schemas.openxmlformats.org/drawingml/2006/main" xmlns:r="http://schemas.openxmlformats.org/officeDocument/2006/relationships" xmlns:p="http://schemas.openxmlformats.org/presentationml/2006/main">
  <p:tag name="TIMING" val="|16.6"/>
</p:tagLst>
</file>

<file path=ppt/tags/tag5.xml><?xml version="1.0" encoding="utf-8"?>
<p:tagLst xmlns:a="http://schemas.openxmlformats.org/drawingml/2006/main" xmlns:r="http://schemas.openxmlformats.org/officeDocument/2006/relationships" xmlns:p="http://schemas.openxmlformats.org/presentationml/2006/main">
  <p:tag name="TIMING" val="|36.5"/>
</p:tagLst>
</file>

<file path=ppt/tags/tag6.xml><?xml version="1.0" encoding="utf-8"?>
<p:tagLst xmlns:a="http://schemas.openxmlformats.org/drawingml/2006/main" xmlns:r="http://schemas.openxmlformats.org/officeDocument/2006/relationships" xmlns:p="http://schemas.openxmlformats.org/presentationml/2006/main">
  <p:tag name="TIMING" val="|37.6"/>
</p:tagLst>
</file>

<file path=ppt/tags/tag7.xml><?xml version="1.0" encoding="utf-8"?>
<p:tagLst xmlns:a="http://schemas.openxmlformats.org/drawingml/2006/main" xmlns:r="http://schemas.openxmlformats.org/officeDocument/2006/relationships" xmlns:p="http://schemas.openxmlformats.org/presentationml/2006/main">
  <p:tag name="TIMING" val="|4.4"/>
</p:tagLst>
</file>

<file path=ppt/tags/tag8.xml><?xml version="1.0" encoding="utf-8"?>
<p:tagLst xmlns:a="http://schemas.openxmlformats.org/drawingml/2006/main" xmlns:r="http://schemas.openxmlformats.org/officeDocument/2006/relationships" xmlns:p="http://schemas.openxmlformats.org/presentationml/2006/main">
  <p:tag name="TIMING" val="|29.1|24.1"/>
</p:tagLst>
</file>

<file path=ppt/tags/tag9.xml><?xml version="1.0" encoding="utf-8"?>
<p:tagLst xmlns:a="http://schemas.openxmlformats.org/drawingml/2006/main" xmlns:r="http://schemas.openxmlformats.org/officeDocument/2006/relationships" xmlns:p="http://schemas.openxmlformats.org/presentationml/2006/main">
  <p:tag name="TIMING" val="|10|12"/>
</p:tagLst>
</file>

<file path=ppt/theme/theme1.xml><?xml version="1.0" encoding="utf-8"?>
<a:theme xmlns:a="http://schemas.openxmlformats.org/drawingml/2006/main" name="Office Theme">
  <a:themeElements>
    <a:clrScheme name="Custom 16">
      <a:dk1>
        <a:srgbClr val="04617B"/>
      </a:dk1>
      <a:lt1>
        <a:sysClr val="window" lastClr="FFFFFF"/>
      </a:lt1>
      <a:dk2>
        <a:srgbClr val="04617B"/>
      </a:dk2>
      <a:lt2>
        <a:srgbClr val="DBF5F9"/>
      </a:lt2>
      <a:accent1>
        <a:srgbClr val="0F6FC6"/>
      </a:accent1>
      <a:accent2>
        <a:srgbClr val="009DD9"/>
      </a:accent2>
      <a:accent3>
        <a:srgbClr val="04617B"/>
      </a:accent3>
      <a:accent4>
        <a:srgbClr val="20C8F7"/>
      </a:accent4>
      <a:accent5>
        <a:srgbClr val="7CCA62"/>
      </a:accent5>
      <a:accent6>
        <a:srgbClr val="07674D"/>
      </a:accent6>
      <a:hlink>
        <a:srgbClr val="033326"/>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10129</TotalTime>
  <Words>2371</Words>
  <Application>Microsoft Office PowerPoint</Application>
  <PresentationFormat>On-screen Show (4:3)</PresentationFormat>
  <Paragraphs>287</Paragraphs>
  <Slides>48</Slides>
  <Notes>27</Notes>
  <HiddenSlides>0</HiddenSlides>
  <MMClips>48</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KNP Task Group M 4443 Multiplication and Arrays PowerPoints</vt:lpstr>
      <vt:lpstr>Purpose</vt:lpstr>
      <vt:lpstr>Standards</vt:lpstr>
      <vt:lpstr>Standards</vt:lpstr>
      <vt:lpstr>Connections to CCSS</vt:lpstr>
      <vt:lpstr>Setting</vt:lpstr>
      <vt:lpstr>M 4443.1</vt:lpstr>
      <vt:lpstr>Slide 9</vt:lpstr>
      <vt:lpstr>Slide 10</vt:lpstr>
      <vt:lpstr>Teacher Directions</vt:lpstr>
      <vt:lpstr>Teacher Directions</vt:lpstr>
      <vt:lpstr>Examples for modeling a 5 x 6 array</vt:lpstr>
      <vt:lpstr>Slide 14</vt:lpstr>
      <vt:lpstr>Slide 15</vt:lpstr>
      <vt:lpstr>Slide 16</vt:lpstr>
      <vt:lpstr>Slide 17</vt:lpstr>
      <vt:lpstr>M 4443.2</vt:lpstr>
      <vt:lpstr>Slide 19</vt:lpstr>
      <vt:lpstr>Slide 20</vt:lpstr>
      <vt:lpstr>Teacher Directions</vt:lpstr>
      <vt:lpstr>Slide 22</vt:lpstr>
      <vt:lpstr>M 4443.3</vt:lpstr>
      <vt:lpstr>Slide 24</vt:lpstr>
      <vt:lpstr>Slide 25</vt:lpstr>
      <vt:lpstr>Slide 26</vt:lpstr>
      <vt:lpstr>M4443.4</vt:lpstr>
      <vt:lpstr>Slide 28</vt:lpstr>
      <vt:lpstr>Teacher Directions</vt:lpstr>
      <vt:lpstr>Examples for modeling a 5 x 6 array</vt:lpstr>
      <vt:lpstr>Examples for modeling a 5 x 6 array</vt:lpstr>
      <vt:lpstr>The tables are arranged in 3 rows. Each row has 5 tables. How many tables are there in all?</vt:lpstr>
      <vt:lpstr>The Pokémon cards are placed in groups of 4. There are 6 groups. How many cards are there?</vt:lpstr>
      <vt:lpstr>The grocer displays his apples in 3 rows and 4 columns. How many apples are in his display?</vt:lpstr>
      <vt:lpstr>M 4443.5</vt:lpstr>
      <vt:lpstr>Slide 36</vt:lpstr>
      <vt:lpstr>Slide 37</vt:lpstr>
      <vt:lpstr>If 15 chairs are arranged into 5 rows, how many are in each row?</vt:lpstr>
      <vt:lpstr>Mrs. Richards gave 4 candies to each child. If she gave 20 candies, how many children received candies?</vt:lpstr>
      <vt:lpstr>Caden has 16 cards. He wants to arrange them in an array. What is an array he can make so that no cards are leftover? What is another?</vt:lpstr>
      <vt:lpstr>Arrays with 16 cards.</vt:lpstr>
      <vt:lpstr>Arrays with 16 cards.</vt:lpstr>
      <vt:lpstr>Student problem solving strategies</vt:lpstr>
      <vt:lpstr>Written work for the task “15 chairs in 5 rows”. </vt:lpstr>
      <vt:lpstr>Slide 45</vt:lpstr>
      <vt:lpstr>Slide 46</vt:lpstr>
      <vt:lpstr>Slide 47</vt:lpstr>
      <vt:lpstr>Slide 48</vt:lpstr>
    </vt:vector>
  </TitlesOfParts>
  <Company>University of Kentucky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 back by 5s Start at 45 Stop at 20</dc:title>
  <dc:creator>C Aossey</dc:creator>
  <cp:lastModifiedBy>C Aossey</cp:lastModifiedBy>
  <cp:revision>251</cp:revision>
  <dcterms:created xsi:type="dcterms:W3CDTF">2012-03-23T15:32:39Z</dcterms:created>
  <dcterms:modified xsi:type="dcterms:W3CDTF">2012-11-07T01:12:46Z</dcterms:modified>
</cp:coreProperties>
</file>